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259" r:id="rId3"/>
    <p:sldId id="273" r:id="rId4"/>
    <p:sldId id="257" r:id="rId5"/>
    <p:sldId id="295" r:id="rId6"/>
    <p:sldId id="297" r:id="rId7"/>
    <p:sldId id="261" r:id="rId8"/>
    <p:sldId id="298" r:id="rId9"/>
    <p:sldId id="299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269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296" r:id="rId33"/>
    <p:sldId id="272" r:id="rId34"/>
    <p:sldId id="274" r:id="rId35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701" y="-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EA297-DA08-4D96-8AD0-6E26BC4B6567}" type="datetimeFigureOut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7C8D7-3D45-4781-B38C-02C7F0F8413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C04F-CE43-46D6-A571-50E3E293202B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FB7F-1DCD-4660-9EDE-A2F2FE8E2D53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866DE-27D1-4D6F-802C-207B591AAB3B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2D8F-A931-4E31-B07B-CDC496B474D0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1AAC3-B59E-436F-BDAD-D465BC4063DC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8C61-BC97-4460-94DF-60FA54CFBA9D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7289-923F-4BAB-8692-EBBFDF059A53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2B404-6E66-4D6D-BCFA-D98594451CE0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B4E7-5DCA-4529-92F7-08ED74FA82D4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BD97C-C8BC-4580-9DDE-933F8208D242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1A93-33DD-45E6-B3E2-70DBE6F7BEE6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3358-6C41-4A6B-B079-27667E88E325}" type="datetime1">
              <a:rPr lang="pl-PL" smtClean="0"/>
              <a:pPr/>
              <a:t>02.12.2020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5EFA8-2BCF-4322-B83B-0232E2AB01E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strona tytuło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83768" y="2116100"/>
            <a:ext cx="6120680" cy="911300"/>
          </a:xfrm>
        </p:spPr>
        <p:txBody>
          <a:bodyPr>
            <a:noAutofit/>
          </a:bodyPr>
          <a:lstStyle/>
          <a:p>
            <a:r>
              <a:rPr lang="pl-P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DZIAŁANIA NA RZECZ OCHRONY </a:t>
            </a:r>
            <a:r>
              <a:rPr lang="pl-P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PRAW PRACOWNICZYCH</a:t>
            </a:r>
            <a:r>
              <a:rPr lang="pl-P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: PROFILAKTYKA I INTEREWENCJA</a:t>
            </a:r>
            <a:endParaRPr lang="pl-PL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627784" y="987574"/>
            <a:ext cx="5760000" cy="720080"/>
          </a:xfrm>
        </p:spPr>
        <p:txBody>
          <a:bodyPr>
            <a:noAutofit/>
          </a:bodyPr>
          <a:lstStyle/>
          <a:p>
            <a:r>
              <a:rPr lang="pl-PL" sz="4000" dirty="0" smtClean="0">
                <a:latin typeface="Calibri Light" pitchFamily="34" charset="0"/>
                <a:cs typeface="Calibri Light" pitchFamily="34" charset="0"/>
              </a:rPr>
              <a:t>Część </a:t>
            </a:r>
            <a:r>
              <a:rPr lang="pl-PL" sz="4000" dirty="0" smtClean="0">
                <a:latin typeface="Calibri Light" pitchFamily="34" charset="0"/>
                <a:cs typeface="Calibri Light" pitchFamily="34" charset="0"/>
              </a:rPr>
              <a:t>III</a:t>
            </a:r>
            <a:endParaRPr lang="pl-PL" sz="4000" dirty="0"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SPIS TREŚCI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6135"/>
            <a:ext cx="6733256" cy="3747863"/>
          </a:xfrm>
        </p:spPr>
        <p:txBody>
          <a:bodyPr>
            <a:noAutofit/>
          </a:bodyPr>
          <a:lstStyle/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NA POCZĄTEK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4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u="sng" dirty="0" smtClean="0">
                <a:latin typeface="Calibri Light" pitchFamily="34" charset="0"/>
                <a:cs typeface="Calibri Light" pitchFamily="34" charset="0"/>
              </a:rPr>
              <a:t>PROFILAKTYKA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6</a:t>
            </a:r>
            <a:endParaRPr lang="pl-PL" sz="1400" u="sng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ŚWIADOMOŚĆ WŁASNYCH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PRAW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8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PARTNERSTWO I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ASERTYWNOŚĆ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11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DOBRE RELACJE W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ZESPOLE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16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PROAKTYWNOŚĆ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17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u="sng" dirty="0" smtClean="0">
                <a:latin typeface="Calibri Light" pitchFamily="34" charset="0"/>
                <a:cs typeface="Calibri Light" pitchFamily="34" charset="0"/>
              </a:rPr>
              <a:t>INTERWENCJA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19</a:t>
            </a:r>
            <a:endParaRPr lang="pl-PL" sz="1400" u="sng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REAGUJ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21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UZUPEŁNIJ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INFORMACJE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24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GROMADŹ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DANE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25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ZAPEWNIJ SOBIE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WSPARCIA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26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SZUKAJ POMOCY W SWOIM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OTOCZENIU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28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ZWRÓĆ SIĘ DO INSTYTUCJI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ZEWNĘTRZNYCH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29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 algn="just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PODSUMOWANIE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32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 algn="just">
              <a:spcBef>
                <a:spcPts val="300"/>
              </a:spcBef>
              <a:buFont typeface="+mj-lt"/>
              <a:buAutoNum type="arabicPeriod"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CO DALEJ / str.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33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623888" indent="-263525" algn="just">
              <a:spcBef>
                <a:spcPts val="0"/>
              </a:spcBef>
              <a:buFont typeface="+mj-lt"/>
              <a:buAutoNum type="arabicPeriod"/>
            </a:pPr>
            <a:endParaRPr lang="pl-PL" sz="1200" dirty="0" smtClean="0">
              <a:latin typeface="Calibri Light" pitchFamily="34" charset="0"/>
              <a:cs typeface="Calibri Light" pitchFamily="34" charset="0"/>
            </a:endParaRPr>
          </a:p>
          <a:p>
            <a:pPr marL="623888" indent="-263525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17463" algn="just">
              <a:spcBef>
                <a:spcPts val="600"/>
              </a:spcBef>
              <a:spcAft>
                <a:spcPts val="600"/>
              </a:spcAft>
            </a:pP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17463" algn="just">
              <a:spcBef>
                <a:spcPts val="600"/>
              </a:spcBef>
              <a:spcAft>
                <a:spcPts val="600"/>
              </a:spcAft>
            </a:pP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3</a:t>
            </a:fld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6135"/>
            <a:ext cx="6733256" cy="3963887"/>
          </a:xfrm>
        </p:spPr>
        <p:txBody>
          <a:bodyPr>
            <a:noAutofit/>
          </a:bodyPr>
          <a:lstStyle/>
          <a:p>
            <a:pPr marL="3175" indent="-3175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Tradycyjnie już zacznijmy od momentu refleksji. Tym razem proponowane przez nas pytania to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:</a:t>
            </a:r>
          </a:p>
          <a:p>
            <a:pPr marL="3175" indent="-3175">
              <a:buNone/>
            </a:pPr>
            <a:endParaRPr lang="pl-PL" sz="11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buFont typeface="+mj-lt"/>
              <a:buAutoNum type="arabicParenR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Czy zdarzyło Ci się doświadczyć naruszenia praw pracowniczych </a:t>
            </a:r>
            <a:br>
              <a:rPr lang="pl-PL" sz="16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w Twoim zakładzie pracy?</a:t>
            </a:r>
          </a:p>
          <a:p>
            <a:pPr marL="539750" indent="-273050">
              <a:buFont typeface="+mj-lt"/>
              <a:buAutoNum type="arabicParenR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Czy byłe(a)ś świadkiem takiej sytuacji?</a:t>
            </a:r>
          </a:p>
          <a:p>
            <a:pPr marL="539750" indent="-273050">
              <a:buFont typeface="+mj-lt"/>
              <a:buAutoNum type="arabicParenR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Co wtedy </a:t>
            </a:r>
            <a:r>
              <a:rPr lang="pl-PL" sz="1600" i="1" dirty="0" err="1" smtClean="0">
                <a:latin typeface="Calibri Light" pitchFamily="34" charset="0"/>
                <a:cs typeface="Calibri Light" pitchFamily="34" charset="0"/>
              </a:rPr>
              <a:t>zrobiłe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(a)ś lub co zrobił(a)byś gdybyś zauważył(a) </a:t>
            </a:r>
            <a:br>
              <a:rPr lang="pl-PL" sz="16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naruszeni praw pracowniczych?</a:t>
            </a:r>
          </a:p>
          <a:p>
            <a:pPr marL="539750" indent="-273050">
              <a:buFont typeface="+mj-lt"/>
              <a:buAutoNum type="arabicParenR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Gdzie zgłosił(a)byś się po pomoc w przypadku poważnych </a:t>
            </a:r>
            <a:br>
              <a:rPr lang="pl-PL" sz="16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problemów w relacjach z pracodawcą?</a:t>
            </a:r>
          </a:p>
          <a:p>
            <a:pPr marL="539750" indent="-273050">
              <a:buFont typeface="+mj-lt"/>
              <a:buAutoNum type="arabicParenR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Czy w Twoim odczuciu masz wpływ na warunki, </a:t>
            </a:r>
            <a:br>
              <a:rPr lang="pl-PL" sz="16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w jakich pracujesz?</a:t>
            </a:r>
          </a:p>
          <a:p>
            <a:pPr marL="539750" indent="-273050">
              <a:buFont typeface="+mj-lt"/>
              <a:buAutoNum type="arabicParenR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Czy jest coś, co możesz zrobić już dziś, by poprawić warunki pracy </a:t>
            </a:r>
            <a:br>
              <a:rPr lang="pl-PL" sz="16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i atmosferę w Twoim zespole? </a:t>
            </a:r>
            <a:endParaRPr lang="pl-PL" sz="1600" i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NA POCZĄTEK…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7596336" y="2067694"/>
            <a:ext cx="111673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1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?</a:t>
            </a:r>
            <a:endParaRPr lang="pl-PL" sz="1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056135"/>
            <a:ext cx="6733256" cy="3963887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Przewodnik ten adresowany jest przede wszystkim do pracowników i pracownic, którym zależy na dobrych miejscach pracy w ich własnym zakładzie. Dlatego też w niniejszym rozdziale skupiamy się na działaniach możliwych do podjęcia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poziomu pracownika. 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Szukać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będziemy kolejno odpowiedzi na pytania: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Co możemy zrobić by przeciwdziałać problemom w miejscu pracy i zbudować solidną bazę dla wdrażania idei godnej pracy?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oraz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 Co możemy zrobić w sytuacji kryzysowej, kiedy doświadczamy naruszania naszych praw?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Cały materiał podzielony jest na dwie części odpowiadające powyższym pytaniom: zagadnienia dotyczące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profilaktyki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oraz sprawy związane z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interwencją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czwartej,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ostatniej już części kursu zastanowimy się z kolei nad tym, co możemy zrobić, by aktywnie wpływać na jakość miejsc pracy i dążyć do wdrożenia pożądanych przez nas zmian na poziomie zespołu, zakładu czy branży. </a:t>
            </a:r>
          </a:p>
          <a:p>
            <a:pPr marL="446088" indent="-266700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NA POCZĄTEK…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5</a:t>
            </a:fld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83768" y="2116100"/>
            <a:ext cx="6120680" cy="911300"/>
          </a:xfrm>
        </p:spPr>
        <p:txBody>
          <a:bodyPr>
            <a:noAutofit/>
          </a:bodyPr>
          <a:lstStyle/>
          <a:p>
            <a:r>
              <a:rPr lang="pl-P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</a:t>
            </a:r>
            <a:endParaRPr lang="pl-PL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419622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Pod tytułowym hasłem </a:t>
            </a: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profilaktyka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rozumiemy nie tylko przeciwdziałanie problemom, ale również wszelkie działania składające się na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budowanie odporności na kryzysy i zmiany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. Głównymi budulcami tej odporności są: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świadomość własnych praw, 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przyjmowanie asertywnej i partnerskiej postawy w relacjach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pracodawcą, 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budowanie dobrych relacji w zespole 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szeroko rozumiana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proaktywności.</a:t>
            </a:r>
            <a:endParaRPr lang="pl-PL" sz="16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275606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Kwestię tę poruszyliśmy już w II części kursu. Trudno zabiegać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o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ochronę i przestrzeganie przynależnych nam praw pracowniczych bez podstawowej znajomości tychże. Wiedza ta obejmować powinna:</a:t>
            </a:r>
          </a:p>
          <a:p>
            <a:pPr marL="542925" indent="-182563">
              <a:spcBef>
                <a:spcPts val="600"/>
              </a:spcBef>
              <a:spcAft>
                <a:spcPts val="6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znajomość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głównych obszarów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relacji pracowniczych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objętych ochroną prawną, </a:t>
            </a:r>
          </a:p>
          <a:p>
            <a:pPr marL="542925" indent="-182563">
              <a:spcBef>
                <a:spcPts val="600"/>
              </a:spcBef>
              <a:spcAft>
                <a:spcPts val="6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znajomość przepisów i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regulacji wewnątrzzakładowych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(np. regulaminu pracy czy zakładowej procedury antymobbingowej), </a:t>
            </a:r>
          </a:p>
          <a:p>
            <a:pPr marL="542925" indent="-182563">
              <a:spcBef>
                <a:spcPts val="600"/>
              </a:spcBef>
              <a:spcAft>
                <a:spcPts val="6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znajomość zapisów własnej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umowy o pracę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,</a:t>
            </a:r>
            <a:endParaRPr lang="pl-PL" sz="1800" b="1" dirty="0" smtClean="0">
              <a:latin typeface="Calibri Light" pitchFamily="34" charset="0"/>
              <a:cs typeface="Calibri Light" pitchFamily="34" charset="0"/>
            </a:endParaRPr>
          </a:p>
          <a:p>
            <a:pPr marL="542925" indent="-182563">
              <a:spcBef>
                <a:spcPts val="600"/>
              </a:spcBef>
              <a:spcAft>
                <a:spcPts val="6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znajomość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dobrych i sprawdzonych źródeł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, w których możemy szukać informacji szczegółowych. </a:t>
            </a:r>
            <a:endParaRPr lang="pl-PL" sz="18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ŚWIADOMOŚĆ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WŁASNYCH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PRAW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275606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Ponieważ przepisy prawa oraz sposób ich interpretacji potrafi zmieniać się bardzo dynamicznie, warto trzymać rękę na pulsie i śledzić aktualności w tym zakresie.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Gdzie szukać informacji o ważnych dla nas aktualnościach?</a:t>
            </a: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  <a:p>
            <a:pPr marL="542925" indent="-276225" algn="just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Informatory zakładowe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– tą drogą powinniśmy dostawać najważniejsze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bezpośrednio nas dotyczące informacje (np. te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zmianach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Regulaminie Pracy); choć </a:t>
            </a:r>
            <a:r>
              <a:rPr lang="pl-PL" sz="1600" dirty="0" err="1" smtClean="0">
                <a:latin typeface="Calibri Light" pitchFamily="34" charset="0"/>
                <a:cs typeface="Calibri Light" pitchFamily="34" charset="0"/>
              </a:rPr>
              <a:t>newslettery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czasami wydają się nieciekawe warto wyrobić sobie nawyk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ich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regularnego przeglądania, by nie ominęły nas ukryte w nich, ważne informacje;</a:t>
            </a: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ŚWIADOMOŚĆ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WŁASNYCH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PRAW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275606"/>
            <a:ext cx="6733256" cy="3528392"/>
          </a:xfrm>
        </p:spPr>
        <p:txBody>
          <a:bodyPr>
            <a:noAutofit/>
          </a:bodyPr>
          <a:lstStyle/>
          <a:p>
            <a:pPr marL="536575" indent="-269875" algn="just"/>
            <a:r>
              <a:rPr lang="pl-PL" sz="1600" b="1" dirty="0" err="1" smtClean="0">
                <a:latin typeface="Calibri Light" pitchFamily="34" charset="0"/>
                <a:cs typeface="Calibri Light" pitchFamily="34" charset="0"/>
              </a:rPr>
              <a:t>Newslettery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organizacji związkowych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– jeżeli należymy do związku zawodowego możemy oczekiwać, że nasza organizacja również zadba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przekazanie nam kluczowych informacji o zmianach w obszarze praca pracy i w regulacjach wewnątrz zakładowych </a:t>
            </a:r>
          </a:p>
          <a:p>
            <a:pPr marL="536575" indent="-269875" algn="just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Serwisy internetowe skierowane do kadr i HR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– nikt nie musi tak dobrze orientować się w przepisach prawa pracy jak specjaliści i specjalistki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ds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 kadr i płac (poza prawnikami rzecz jasna). Na stronach takich jak </a:t>
            </a:r>
            <a:r>
              <a:rPr lang="pl-PL" sz="1600" dirty="0" err="1" smtClean="0">
                <a:latin typeface="Calibri Light" pitchFamily="34" charset="0"/>
                <a:cs typeface="Calibri Light" pitchFamily="34" charset="0"/>
              </a:rPr>
              <a:t>kadry.infor.pl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znaleźć można, zatem codzienne aktualizacje dot. prawa pracy i jego interpretacji.  </a:t>
            </a:r>
          </a:p>
          <a:p>
            <a:pPr marL="536575" indent="-269875" algn="just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Szkolenia i konferencje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– szkolenia z zakresu prawa pracy czy przepisów BHP to przede wszystkim okazja do bezpośredniego spotkania z osobą specjalizującą się w temacie, zadania konkretnych pytań i uzyskania na nie odpowiedzi. Warto więc brać udział w takich wydarzeniach, jeśli tylko mamy okazję.</a:t>
            </a: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ŚWIADOMOŚĆ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WŁASNYCH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PRAW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528392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Ochrona własnych praw zaczyna się tak naprawdę od psychologicznego zabiegu polegającego na przyznaniu sobie samu prawa do szacunku, aktywnej obrony własnej godności i dochodzenia własnych praw w relacjach z otoczeniem. Nazywamy to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przyjęciem postawy asertywnej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a działania z tej postawy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wypływające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– zachowaniami asertywnymi. By uzmysłowić sobie, jak kluczową rolę odgrywa asertywność w ochronie praw pracowniczych warto zadać sobie pytanie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 Czy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Tobie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lub komuś z Twojego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otoczenia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zdarzyło się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ostatnio: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542925" indent="-276225">
              <a:spcBef>
                <a:spcPts val="1200"/>
              </a:spcBef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nie wypowiedzieć swojego zdania na spotkaniu zespołu w obawie przed oceną lub krytyką?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542925" indent="-276225">
              <a:spcBef>
                <a:spcPts val="1200"/>
              </a:spcBef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przyjąć do wykonania dodatkową pracę pomimo tego, że nie należało ona do Twojego zakresu obowiązków?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542925" indent="-276225">
              <a:spcBef>
                <a:spcPts val="1200"/>
              </a:spcBef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nie zaprotestować w obliczu jawnego naruszania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przyjętych zasad?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PARTNERSTWO I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ASERTYWNOŚĆ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672408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Postawa asertywna jest warunkiem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niezbędnym do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nawiązywania partnerskich relacji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osobami w naszym otoczeniu w tym z pracodawcą lub z osobą występującą w imieniu pracodawcy, czyli z bezpośrednim przełożonym. Warto w tym miejscu podkreślić, że różnica praw i obowiązków wynikająca z innych ról (pracownik </a:t>
            </a:r>
            <a:r>
              <a:rPr lang="pl-PL" sz="1400" dirty="0" err="1" smtClean="0">
                <a:latin typeface="Calibri Light" pitchFamily="34" charset="0"/>
                <a:cs typeface="Calibri Light" pitchFamily="34" charset="0"/>
              </a:rPr>
              <a:t>vs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pracodawca; podwładny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err="1" smtClean="0">
                <a:latin typeface="Calibri Light" pitchFamily="34" charset="0"/>
                <a:cs typeface="Calibri Light" pitchFamily="34" charset="0"/>
              </a:rPr>
              <a:t>vs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przełożony) nie wyklucza partnerstwa. Różne role to różny zakres obowiązków i inna decyzyjność, ale prawo do szacunku i godności pozostają niezmienne. Partnerska relacja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pracodawcą lub przełożonym objawiać się będzie:</a:t>
            </a:r>
          </a:p>
          <a:p>
            <a:pPr marL="449263" indent="-269875">
              <a:spcBef>
                <a:spcPts val="600"/>
              </a:spcBef>
            </a:pP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Otwartą komunikacją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, w której jest miejsce na zgłaszanie uwag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krytycznych</a:t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odmiennych opinii</a:t>
            </a:r>
          </a:p>
          <a:p>
            <a:pPr marL="449263" indent="-269875">
              <a:spcBef>
                <a:spcPts val="600"/>
              </a:spcBef>
            </a:pP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Wspólnym decydowaniem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 sposobie realizacji zadań (na ile rodzaj pracy na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to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pozwala)</a:t>
            </a:r>
          </a:p>
          <a:p>
            <a:pPr marL="449263" indent="-269875">
              <a:spcBef>
                <a:spcPts val="600"/>
              </a:spcBef>
            </a:pP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Możliwością podjęcia szczerej rozmowy o problemach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występujących w pracy </a:t>
            </a:r>
          </a:p>
          <a:p>
            <a:pPr marL="3175" indent="-3175" algn="just">
              <a:spcBef>
                <a:spcPts val="600"/>
              </a:spcBef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Oczywiście zbudowanie partnerskiej relacji wymaga woli i zaangażowania obu jej stron.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naszej stronie jest decyzja dotycząca tego, czy w relację z przełożonym wejdziemy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pozycji uległej, czy z omawianej tu postawy asertywnej. </a:t>
            </a: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PARTNERSTWO I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ASERTYWNOŚĆ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672408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Asertywność to, najprościej rzecz ujmując,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pozytywny stosunek do siebie samego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oraz gotowość do obrony własnych praw i granic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przy jednoczesnym pozytywnym stosunku do drugiej strony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interakcji oraz poszanowaniu jej praw. Asertywna postawa opisywana jest często, jako pozycja </a:t>
            </a: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„Ja jestem OK., Ty jesteś OK.”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. Oznacza to, że jesteśmy sobie równi i jako tacy możemy się dogadać oraz współpracować ze sobą na równych prawach. W opozycji do postawy asertywnej stoją: </a:t>
            </a:r>
          </a:p>
          <a:p>
            <a:pPr marL="536575" indent="-2698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AGRESJA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(Ja jestem OK., Ty nie jesteś OK.), </a:t>
            </a:r>
          </a:p>
          <a:p>
            <a:pPr marL="536575" indent="-2698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ULEGŁOŚĆ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Ja nie jestem OK., Ty jesteś OK.) </a:t>
            </a:r>
          </a:p>
          <a:p>
            <a:pPr marL="536575" indent="-2698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POSTAWA MANIPULACYJNA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Ja nie jestem OK., Ty nie jesteś OK.). </a:t>
            </a: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PARTNERSTWO I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ASERTYWNOŚĆ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672408"/>
          </a:xfrm>
        </p:spPr>
        <p:txBody>
          <a:bodyPr>
            <a:noAutofit/>
          </a:bodyPr>
          <a:lstStyle/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Do najważniejszych zachowań asertywnych należą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: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Umiejętność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wyrażania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własnego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zdania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w konstruktywny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nieraniący sposób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Umiejętność konstruktywnego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wyrażania swoich emocji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Umiejętność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odmowy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w sytuacji, gdy czyjaś prośba wydaje nam się nieuprawniona lub gdy nie mamy możliwości jej spełnić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Umiejętność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radzenia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sobie z krytyką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Umiejętność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zwracania się o pomoc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, gdy jej potrzebujemy </a:t>
            </a:r>
          </a:p>
          <a:p>
            <a:pPr marL="542925" indent="-27622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Umiejętność doceniania siebie oraz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zdolność do przyjmowania pochwał i komplementów</a:t>
            </a: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PARTNERSTWO I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ASERTYWNOŚĆ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672408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Jeśli w tym momencie wydaje Ci się, że jesteś mało asertywny(a), to nie martw się. Wszystkim się tak wydaje i wszyscy mamy trudności z asertywnym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zachowaniem.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Po pierwsze, wynika to w dużej mierze z kultury, w jakiej nas wychowano – zachęca ona częściej do uległości lub agresji niż do asertywności. Po drugie, asertywnym raczej się bywa niż jest.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Dobra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informacja jest taka, że asertywność można w sobie rozwijać i wzmacniać. Proponujemy zacząć od wzmocnienia w sobie asertywnej postawy w relacjach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przełożonym i ze współpracownikami. 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Wchodźmy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te relacje z podniesioną głową, świadomi swoich praw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oraz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swojego wkładu w dorobek zespołu. I pamiętajmy, asertywność to nie agresja.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Asertywność oznacza „Ja jestem OK.! Ty jesteś OK.!”</a:t>
            </a: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PARTNERSTWO I </a:t>
            </a:r>
            <a:r>
              <a:rPr lang="pl-PL" sz="27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ASERTYWNOŚĆ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672408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Jedną z rzeczy, na które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mamy największy wpływ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jako pracownicy są relacje z naszymi bezpośrednimi współpracownikami i współpracowniczkami. To od nas zależy czy będą one opierać się na koleżeństwie, wsparciu i solidarności czy na lęku i rywalizacji. Dbając o relacje z osobami, z którymi pracujemy ręka w rękę każdego dnia wzmacniamy jeden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podstawowych fundamentów dobrego miejsca pracy. Dobra atmosfera w zespole przekłada się m.in. n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a: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539750" indent="-27305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motywację, kreatywność i wydajność, </a:t>
            </a:r>
          </a:p>
          <a:p>
            <a:pPr marL="539750" indent="-27305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poczucie satysfakcji i wiarę we własne siły, </a:t>
            </a:r>
          </a:p>
          <a:p>
            <a:pPr marL="539750" indent="-27305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dobrą kondycję psychiczną i fizyczną,</a:t>
            </a:r>
          </a:p>
          <a:p>
            <a:pPr marL="539750" indent="-27305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zdolność zespołu do reagowania na trudności. </a:t>
            </a:r>
          </a:p>
          <a:p>
            <a:pPr marL="3175" indent="-3175"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  <a:p>
            <a:pPr marL="3175" indent="-3175" algn="just"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Wspierający się zespół to również jeden z najważniejszych warunków skutecznego radzenia sobie z problemami.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Działając razem wzmacniamy naszą pozycję w negocjacjach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b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pracodawcą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 i dodajemy sobie siły w dążeniu do poprawy sytuacji. </a:t>
            </a: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DOBRE </a:t>
            </a: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RELACJE W </a:t>
            </a: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ZESPOLE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672408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większości miejsc pracy mamy wpływ na to, w jaki sposób i w jakich warunkach pracujemy. W zależności od zakładu, działu czy zespołu wpływ ten będzie mniejszy lub większy.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Istnieją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firmy zbudowane niemal w całości na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partycypacyjnym modelu zarządzania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, w którym pracownicy mają bardzo dużo do powiedzenia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zakresie organizacji własnej pracy i mają swój udział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podejmowaniu decyzji strategicznych.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innych zakładach wpływ pracowników jest ograniczony, czy to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powodów kulturowych, czy z przyczyn technologicznych. W tym miejscu zachęcamy do refleksji na temat tego,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na jakie aspekty pracy mam wpływ i jak ten wpływ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wykorzystuję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?</a:t>
            </a: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PROAKTYWNOŚĆ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672408"/>
          </a:xfrm>
        </p:spPr>
        <p:txBody>
          <a:bodyPr>
            <a:noAutofit/>
          </a:bodyPr>
          <a:lstStyle/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Polecamy zadać sobie pytania: </a:t>
            </a:r>
          </a:p>
          <a:p>
            <a:pPr marL="5365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W jaki sposób mogę aktywnie wpływać na atmosferę w zespole czy sposób wykonywania mojej pracy?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5365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Czy jest coś, co sam/a mogę zmienić?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5365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Czy mogę zaproponować jakieś zmiany mojemu przełożonemu/</a:t>
            </a:r>
            <a:r>
              <a:rPr lang="pl-PL" sz="1800" i="1" dirty="0" err="1" smtClean="0">
                <a:latin typeface="Calibri Light" pitchFamily="34" charset="0"/>
                <a:cs typeface="Calibri Light" pitchFamily="34" charset="0"/>
              </a:rPr>
              <a:t>nej</a:t>
            </a: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?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5365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Czy mogę coś zrobić we współpracy ze swoim zespołem?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5365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Czy są jakieś możliwości wywierania wpływu, z których nie korzystam?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536575" indent="-269875" algn="just">
              <a:buNone/>
            </a:pP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PROFILAKTYKA: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PROAKTYWNOŚĆ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740352" y="1635646"/>
            <a:ext cx="111673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1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?</a:t>
            </a:r>
            <a:endParaRPr lang="pl-PL" sz="1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83768" y="2116100"/>
            <a:ext cx="6120680" cy="911300"/>
          </a:xfrm>
        </p:spPr>
        <p:txBody>
          <a:bodyPr>
            <a:noAutofit/>
          </a:bodyPr>
          <a:lstStyle/>
          <a:p>
            <a:r>
              <a:rPr lang="pl-P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</a:t>
            </a:r>
            <a:endParaRPr lang="pl-PL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987574"/>
            <a:ext cx="6733256" cy="37478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Jak zaznaczaliśmy już w kilku miejscach, naruszanie przepisów prawa pracy to wciąż dość częsta przypadłość polskich pracodawców. Nikomu spośród czytelników i czytelniczek tego przewodnika nie życzymy takich doświadczeń. Jednocześnie uważamy, że każdy pracownik powinien być na takie sytuacje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przygotowany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 Poniżej przedstawiamy kilka reguł postępowania w przypadku naruszenia praw pracowniczych.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Nasz przewodnik po sytuacji kryzysowej obejmuje sześć kroków: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 marL="803275" algn="just">
              <a:buFont typeface="+mj-lt"/>
              <a:buAutoNum type="arabicParenR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Reaguj</a:t>
            </a:r>
          </a:p>
          <a:p>
            <a:pPr marL="803275" algn="just">
              <a:buFont typeface="+mj-lt"/>
              <a:buAutoNum type="arabicParenR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Uzupełnij informacje</a:t>
            </a:r>
          </a:p>
          <a:p>
            <a:pPr marL="803275" algn="just">
              <a:buFont typeface="+mj-lt"/>
              <a:buAutoNum type="arabicParenR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Gromadź dane</a:t>
            </a:r>
          </a:p>
          <a:p>
            <a:pPr marL="803275" algn="just">
              <a:buFont typeface="+mj-lt"/>
              <a:buAutoNum type="arabicParenR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Zapewnij sobie wsparcie</a:t>
            </a:r>
          </a:p>
          <a:p>
            <a:pPr marL="803275" algn="just">
              <a:buFont typeface="+mj-lt"/>
              <a:buAutoNum type="arabicParenR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Szukaj pomocy w swoim otoczeniu</a:t>
            </a:r>
          </a:p>
          <a:p>
            <a:pPr marL="803275" algn="just">
              <a:buFont typeface="+mj-lt"/>
              <a:buAutoNum type="arabicParenR"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Zwróć się do instytucji zewnętrznych</a:t>
            </a: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Szybka reakcja na nieprawidłowości to krok pierwszy i podstawowy. Jest on niezbędny, by zminimalizować skutki naruszeń i jak najszybciej doprowadzić do poprawy sytuacji (jeśli poprawa taka jest w ogóle możliwa). Jednoznaczna i szybka reakcja jest również niezbędna, by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razie niepowodzenia w polubownym rozwiązaniu problemu, móc dochodzić swoich praw w sądzie. </a:t>
            </a:r>
          </a:p>
          <a:p>
            <a:pPr marL="3175" indent="-3175" algn="just"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Ta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pierwsza reakcja powinna mieć miejsce na kilku poziomach:</a:t>
            </a:r>
          </a:p>
          <a:p>
            <a:pPr marL="542925" indent="-276225"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Na poziomie osobistym (psychologicznym)</a:t>
            </a:r>
          </a:p>
          <a:p>
            <a:pPr marL="542925" indent="-276225"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Kontakt z przełożonym </a:t>
            </a:r>
          </a:p>
          <a:p>
            <a:pPr marL="542925" indent="-276225" algn="just">
              <a:spcBef>
                <a:spcPts val="600"/>
              </a:spcBef>
              <a:spcAft>
                <a:spcPts val="6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Rozmowa ze współpracownikami </a:t>
            </a: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REAGUJ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Poziom osobisty/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psychologiczny</a:t>
            </a:r>
            <a:endParaRPr lang="pl-PL" sz="1800" b="1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Wypieranie trudności, udawanie przed sobą samym, że </a:t>
            </a: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„w sumie nic takiego się nie stało”,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próby racjonalizacji typu </a:t>
            </a:r>
            <a:r>
              <a:rPr lang="pl-PL" sz="1800" i="1" dirty="0" smtClean="0">
                <a:latin typeface="Calibri Light" pitchFamily="34" charset="0"/>
                <a:cs typeface="Calibri Light" pitchFamily="34" charset="0"/>
              </a:rPr>
              <a:t>„to normalne, wszędzie tak się dzieje”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 to jedne z naturalnych i powszechnych sposobów radzenia sobie z doświadczeniem krzywdy.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To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, że coś jest naturalne i powszechnie nie oznacza jednak, że jest skuteczne i służy naszym interesom.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Pierwsza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bariera jest więc w głowie: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musimy odważnie nazwać problem i dać sobie przyzwolenie na dochodzenie swoich praw.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REAGUJ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Kontakt z przełożonym 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Kolejny krok to zgłoszenie problemu przełożonemu. Przełożony, jako przedstawiciel pracodawcy, jest zobowiązany do udzielenia nam wsparcia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pomocy. Jeśli problem, z którym się mierzymy, dotyczy właśnie przełożonego, pracownik może zwrócić się „piętro wyżej”, czyli do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jego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lub jej, szefa. W bardziej złożonych sytuacjach możemy rozważyć zgłoszenie się do przedstawiciela lub przedstawicielki działu HR lub bezpośrednio do związków zawodowych. </a:t>
            </a:r>
          </a:p>
          <a:p>
            <a:pPr marL="3175" indent="-3175" algn="just">
              <a:buNone/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Rozmowa ze współpracownikami 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Warto również rozmawiać o problemie z zaufanymi współpracownikami. Może się okazać, że oni/one również dostrzegli nieprawidłowości, dzięki czemu będzie możliwość zawiązania nieformalnej koalicji. Nawet, jeśli problem dotyczy tylko jednej osoby, zaufane osoby będą niezbędnym wsparciem w procesie radzenia sobie z nim.  </a:t>
            </a: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REAGUJ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Jak zaznaczyliśmy wcześniej, przepisy prawa pracy są bardzo rozległe i często się zmieniają. Nikt, może poza prawnikami z wąską specjalizacją i długoletnim doświadczeniem, nie jest w stanie pamiętać i rozumieć wszystkich szczegółowych przepisów i wytycznych. Dlatego właśnie, gdy sytuacja staje się problematyczna, warto sięgnąć do odpowiedniego rozdziału Kodeksu Pracy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uważnie przeczytać regulacje dotyczące naszej sprawy. Istotne będzie też zapoznanie się z bieżącymi artykułami i poradami dotyczącymi danej grupy przepisów. Wyposażeni w szczegółowe i aktualne informacje:</a:t>
            </a:r>
          </a:p>
          <a:p>
            <a:pPr marL="449263" indent="-269875"/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będziemy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stanie wstępnie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zdefiniować, czy sytuacja, jakiej doświadczamy to naruszenie przepisów prawa, </a:t>
            </a:r>
          </a:p>
          <a:p>
            <a:pPr marL="449263" indent="-269875"/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będziemy lepiej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znać swoje możliwości działania, </a:t>
            </a:r>
          </a:p>
          <a:p>
            <a:pPr marL="449263" indent="-269875"/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będziemy też wiedzieć,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jak się przygotować do interwencji: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co robić,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a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czego nie robić, by zwiększyć szansę na skuteczne zadbanie o siebie.  </a:t>
            </a: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UZUPEŁNIJ INFORMACJE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To jedna z pierwszych porad, jaką pracownik usłyszy od prawnika. Jeżeli rozwiązanie problemu będzie wymagało uruchomienia procedury wewnątrzzakładowej, zgłoszenia sprawy do Państwowej Inspekcji Pracy, lub gdy sprawa znajdzie swój finał w Sądzie, potrzebna będzie solidna dokumentacja.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tego powodu pamiętaj by:</a:t>
            </a:r>
          </a:p>
          <a:p>
            <a:pPr marL="446088" indent="-26670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jak najwięcej informacji przekazywać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drogą pisemną i zachowywać kopie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całej korespondencji np. z przełożonym, </a:t>
            </a:r>
          </a:p>
          <a:p>
            <a:pPr marL="446088" indent="-26670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przypadku mobbingu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gromadzić wszystkie wiadomości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otrzymane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od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mobbera (czyli osoby dopuszczającej się mobbingu), </a:t>
            </a:r>
          </a:p>
          <a:p>
            <a:pPr marL="446088" indent="-26670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prowadzić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osobiste notatki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zawierające daty i opis poszczególnych wydarzeń oraz listę świadków, </a:t>
            </a:r>
          </a:p>
          <a:p>
            <a:pPr marL="446088" indent="-266700">
              <a:buFont typeface="Wingdings" pitchFamily="2" charset="2"/>
              <a:buChar char="ü"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zadbać o stosowną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opinię lekarza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jeśli sytuacja, jakiej doświadczasz odbija się na Twoim zdrowiu.  </a:t>
            </a: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GROMADŹ DANE 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Praca jest jednym z najważniejszych elementów naszego życia. Złe warunki pracy odbijają się zatem na wielu innych aspektach: zdrowiu fizycznym i psychicznym, relacjach społecznych itp. Zagrożenie utratą pracy to jednocześnie groźba utraty środków do życia. Nic więc dziwnego, że sytuacja, w której w sposób poważny naruszane są nasze prawa pracownicze to jedno z najbardziej stresujących doświadczeń, jakie mogą się nam przytrafić. Radzenie sobie z tak dużym obciążeniem wymaga uruchomienia wielu zasobów, w tym zasobów społecznych. Wsparcia możemy szukać:</a:t>
            </a:r>
          </a:p>
          <a:p>
            <a:pPr marL="449263" indent="-182563" algn="just"/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gronie najbliższych współpracowników, </a:t>
            </a:r>
          </a:p>
          <a:p>
            <a:pPr marL="449263" indent="-182563" algn="just"/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rodzinie, </a:t>
            </a:r>
          </a:p>
          <a:p>
            <a:pPr marL="449263" indent="-182563" algn="just"/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wśród znajomych spoza miejsca pracy,</a:t>
            </a:r>
          </a:p>
          <a:p>
            <a:pPr marL="449263" indent="-182563" algn="just"/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 organizacjach społecznych działających na rzecz ochrony praw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pracowniczych.</a:t>
            </a:r>
            <a:endParaRPr lang="pl-PL" sz="1600" dirty="0" smtClean="0">
              <a:latin typeface="Calibri Light" pitchFamily="34" charset="0"/>
              <a:cs typeface="Calibri Light" pitchFamily="34" charset="0"/>
            </a:endParaRPr>
          </a:p>
          <a:p>
            <a:pPr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ZAPEWNIJ SOBIE WSPARCIE 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Niezależnie od tego, gdzie będziemy szukać, ważne jest by takie wsparcie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znaleźć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!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opisywanymi problemami nikt nie powinien mierzyć się sam, więc warto się przełamać i aktywnie prosić o pomoc. </a:t>
            </a:r>
            <a:endParaRPr lang="pl-PL" sz="1800" dirty="0" smtClean="0">
              <a:latin typeface="Calibri Light" pitchFamily="34" charset="0"/>
              <a:cs typeface="Calibri Light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Potrzebne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nam będzie wsparcie zarówno emocjonalne, jak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i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specjalistyczne. Szczególnie tego drugiego możemy szukać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u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przedstawicieli związków zawodowych albo w we wspomnianych już organizacjach działających na rzecz ochrony praw pracowniczych. </a:t>
            </a:r>
          </a:p>
          <a:p>
            <a:pPr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ZAPEWNIJ SOBIE WSPARCIE 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Powyżej wspomniano już o wsparciu, jakiego może udzielić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działający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b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zakładzie związek zawodowy.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Z uwagi na swoje cele i pozycje, powinien to być jeden z pierwszych kierunków poszukiwania pomocy w sytuacjach związanych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naruszeniem praw pracowniczych. W związku zawodowym łatwo znajdziemy:</a:t>
            </a:r>
          </a:p>
          <a:p>
            <a:pPr marL="542925" indent="-276225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pomoc specjalistyczną czy prawną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</a:t>
            </a:r>
          </a:p>
          <a:p>
            <a:pPr marL="542925" indent="-276225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wsparcie w poruszaniu się po procedurach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obowiązujących w danym zakładzie pracy </a:t>
            </a:r>
          </a:p>
          <a:p>
            <a:pPr marL="542925" indent="-276225"/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ludzi, którzy mierzyli się z podobnymi problemami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i mogą podzielić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się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z nami swoim doświadczeniem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Myśląc rozwiązaniach dostępnych wewnątrz zakładu pracy warto też wspomnieć np. o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procedurach i komisjach antymobbingowych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których zadaniem jest przyjmowanie i rozpatrywanie skarg z tego zakresu, komisjach etyki, komisjach ds. bezpieczeństwa itp.   </a:t>
            </a:r>
          </a:p>
          <a:p>
            <a:pPr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SZUKAJ POMOCY W SWOIM OTOCZENIU 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Państwowa Inspekcja Pracy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 to główny organ nadzoru i kontroli nad przestrzeganiem prawa pracy. Każda osoba obserwująca lub doświadczająca naruszania praw pracowniczych może zgłosić do niej swoją skargę. PIP jest zobowiązany interweniować w każdej ze zgłoszonych spraw, choć trzeba nadmienić, że z uwagi na ciągle rosnącą liczbę zgłaszanych spraw, czas oczekiwania na rozpatrzenie nie jest krótki. 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Ważne jest to, że podczas rozpatrywania sprawy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nie ma obowiązku ani konieczności ujawniania danych osoby zgłaszającej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, więc nasz pracodawca nie musi się dowiedzieć o fakcie złożenia przez nas skargi. 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 </a:t>
            </a:r>
          </a:p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Warto również pamiętać, że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im więcej danych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dotyczących okoliczności naruszania prawa przedstawimy w zgłoszeniu, oraz podczas inspekcji,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tym większe szanse 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na pozytywne rozpatrzenie skargi. </a:t>
            </a:r>
          </a:p>
          <a:p>
            <a:pPr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ZWRÓĆ SIĘ DO INSTYTUCJI ZEWNĘTRZNYCH 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buNone/>
            </a:pP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Kolejną instytucją, w której pracownik może walczyć o swoje prawa jest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Sąd Pracy</a:t>
            </a:r>
            <a:r>
              <a:rPr lang="pl-PL" sz="1600" dirty="0" smtClean="0">
                <a:latin typeface="Calibri Light" pitchFamily="34" charset="0"/>
                <a:cs typeface="Calibri Light" pitchFamily="34" charset="0"/>
              </a:rPr>
              <a:t>. Jest to organ wymiaru sprawiedliwości rozstrzygający spory o roszczenia ze stosunku pracy. Postępowanie przed Sądem Pracy reguluje Kodeks Postępowania Cywilnego. Sąd pracy </a:t>
            </a:r>
            <a:r>
              <a:rPr lang="pl-PL" sz="1600" b="1" dirty="0" smtClean="0">
                <a:latin typeface="Calibri Light" pitchFamily="34" charset="0"/>
                <a:cs typeface="Calibri Light" pitchFamily="34" charset="0"/>
              </a:rPr>
              <a:t>orzeka w sprawach z zakresu prawa pracy m.in. o:</a:t>
            </a: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ustalenie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istnienia stosunku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pracy,</a:t>
            </a:r>
            <a:endParaRPr lang="pl-PL" sz="1400" dirty="0" smtClean="0">
              <a:latin typeface="Calibri Light" pitchFamily="34" charset="0"/>
              <a:cs typeface="Calibri Light" pitchFamily="34" charset="0"/>
            </a:endParaRP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uchylenie kary porządkowej, </a:t>
            </a: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wydaniu lub sprostowaniu świadectwa pracy, </a:t>
            </a: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uznanie bezskuteczności wypowiedzenia stosunku pracy, </a:t>
            </a: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przywrócenie do pracy, przywrócenie poprzednich warunków pracy lub płacy, </a:t>
            </a: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odszkodowanie w przypadku nieuzasadnionego lub naruszającego przepisy wypowiedzenia, </a:t>
            </a: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naruszenie zasad równego traktowania, </a:t>
            </a:r>
          </a:p>
          <a:p>
            <a:pPr marL="442913" indent="-263525"/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odszkodowania lub zadośćuczynienia w wyniku stosowania mobbingu. </a:t>
            </a:r>
          </a:p>
          <a:p>
            <a:pPr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ZWRÓĆ SIĘ DO INSTYTUCJI ZEWNĘTRZNYCH 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131590"/>
            <a:ext cx="6733256" cy="3747863"/>
          </a:xfrm>
        </p:spPr>
        <p:txBody>
          <a:bodyPr>
            <a:noAutofit/>
          </a:bodyPr>
          <a:lstStyle/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Na poziomie ogółu, jakim się w tym miejscu posługujemy, o Sądzie Pracy warto wiedzieć dwie rzeczy.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 pierwsze,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jeśli rozważamy złożenie sprawy do Sądu, trzeba działać szybko.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Odwołanie od wypowiedzenia umowy o pracę należy złożyć w ciągu 7 dni od daty jego otrzymania. Żądanie przywrócenia do pracy lub odszkodowania należy złożyć w ciągu 14 dni od daty doręczenia zawiadomienia o rozwiązaniu umowy o pracę bez wypowiedzenia lub od daty wygaśnięcia umowy o pracę. </a:t>
            </a:r>
          </a:p>
          <a:p>
            <a:pPr marL="3175" indent="-31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Po drugie, prawodawca zakłada, że w sporze pomiędzy pracownikiem a pracodawcą pracodawca z natury rzeczy jest stroną silniejszą. Aby wyrównać pozycję pracownika,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wprowadzono </a:t>
            </a:r>
            <a:r>
              <a:rPr lang="pl-PL" sz="1400" b="1" dirty="0" smtClean="0">
                <a:latin typeface="Calibri Light" pitchFamily="34" charset="0"/>
                <a:cs typeface="Calibri Light" pitchFamily="34" charset="0"/>
              </a:rPr>
              <a:t>szereg ułatwień dla pracowników wnoszących swoje sprawy do Sądu Pracy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.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Do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ułatwień tych należą między innymi: mniej formalności, szeroki krąg pełnomocników procesowych (poza adwokatem czy radcą prawnym, może nas reprezentować również przedstawiciel związku zawodowego lub inspektor pracy), czy pomoc Sądu w wyborze roszczenia (jeśli roszczenie zgłoszone pracownika jest nieuzasadnione lub niemożliwe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4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w </a:t>
            </a:r>
            <a:r>
              <a:rPr lang="pl-PL" sz="1400" dirty="0" smtClean="0">
                <a:latin typeface="Calibri Light" pitchFamily="34" charset="0"/>
                <a:cs typeface="Calibri Light" pitchFamily="34" charset="0"/>
              </a:rPr>
              <a:t>realizacji, sąd może zaproponować inny rodzaj roszczenia np. odszkodowanie zamiast przywrócenia do pracy).  </a:t>
            </a:r>
          </a:p>
          <a:p>
            <a:pPr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INTERWENCJA: </a:t>
            </a:r>
            <a:b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ZWRÓĆ SIĘ DO INSTYTUCJI ZEWNĘTRZNYCH 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PODSUMOWANIE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32</a:t>
            </a:fld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7668344" y="1923678"/>
            <a:ext cx="111673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1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?</a:t>
            </a:r>
            <a:endParaRPr lang="pl-PL" sz="1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200151"/>
            <a:ext cx="6733256" cy="37478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Na 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koniec ponownie zapraszamy do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refleksji:</a:t>
            </a:r>
          </a:p>
          <a:p>
            <a:pPr marL="539750" lvl="0" indent="-273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Co według Ciebie jest kluczowe przy przeciwdziałaniu działaniom naruszającym prawa pracownicze?</a:t>
            </a:r>
          </a:p>
          <a:p>
            <a:pPr marL="539750" lvl="0" indent="-273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Które elementy interwencji są według Ciebie najważniejsze?</a:t>
            </a:r>
          </a:p>
          <a:p>
            <a:pPr marL="539750" lvl="0" indent="-273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Który z pomysłów na działanie, opisanych w tej części wydaje </a:t>
            </a:r>
            <a:br>
              <a:rPr lang="pl-PL" sz="16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Ci się najbardziej znaczący w Twojej sytuacji zawodowej? </a:t>
            </a:r>
          </a:p>
          <a:p>
            <a:pPr marL="539750" indent="-273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Co możesz zrobić, by poprawić swoją pozycję w relacjach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600" i="1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z </a:t>
            </a: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przełożonym bądź przełożoną?</a:t>
            </a:r>
          </a:p>
          <a:p>
            <a:pPr marL="539750" lvl="0" indent="-273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sz="1600" i="1" dirty="0" smtClean="0">
                <a:latin typeface="Calibri Light" pitchFamily="34" charset="0"/>
                <a:cs typeface="Calibri Light" pitchFamily="34" charset="0"/>
              </a:rPr>
              <a:t>Co możesz zrobić, by wzmocnić relację w swoim zespole?</a:t>
            </a:r>
          </a:p>
          <a:p>
            <a:pPr marL="3175" indent="-3175" algn="just">
              <a:buNone/>
            </a:pPr>
            <a:endParaRPr lang="pl-PL" sz="1400" dirty="0"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195486"/>
            <a:ext cx="6984776" cy="857250"/>
          </a:xfrm>
        </p:spPr>
        <p:txBody>
          <a:bodyPr>
            <a:normAutofit/>
          </a:bodyPr>
          <a:lstStyle/>
          <a:p>
            <a:pPr algn="l"/>
            <a:r>
              <a:rPr lang="pl-PL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CO DALEJ? </a:t>
            </a:r>
            <a:endParaRPr lang="pl-PL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051720" y="1200151"/>
            <a:ext cx="6733256" cy="3747863"/>
          </a:xfrm>
        </p:spPr>
        <p:txBody>
          <a:bodyPr>
            <a:noAutofit/>
          </a:bodyPr>
          <a:lstStyle/>
          <a:p>
            <a:pPr marL="536575" indent="-269875">
              <a:spcBef>
                <a:spcPts val="600"/>
              </a:spcBef>
              <a:spcAft>
                <a:spcPts val="10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Możesz 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teraz podsumować informacje zdobyte w tej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części kursu rozwiązując 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przygotowany przez nas </a:t>
            </a: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quiz.</a:t>
            </a:r>
            <a:endParaRPr lang="pl-PL" sz="1800" b="1" dirty="0">
              <a:latin typeface="Calibri Light" pitchFamily="34" charset="0"/>
              <a:cs typeface="Calibri Light" pitchFamily="34" charset="0"/>
            </a:endParaRPr>
          </a:p>
          <a:p>
            <a:pPr marL="536575" indent="-269875">
              <a:spcBef>
                <a:spcPts val="600"/>
              </a:spcBef>
              <a:spcAft>
                <a:spcPts val="1000"/>
              </a:spcAft>
            </a:pPr>
            <a:r>
              <a:rPr lang="pl-PL" sz="1800" dirty="0">
                <a:latin typeface="Calibri Light" pitchFamily="34" charset="0"/>
                <a:cs typeface="Calibri Light" pitchFamily="34" charset="0"/>
              </a:rPr>
              <a:t>Zachęcamy również do zapoznania się z </a:t>
            </a:r>
            <a:r>
              <a:rPr lang="pl-PL" sz="1800" b="1" dirty="0">
                <a:latin typeface="Calibri Light" pitchFamily="34" charset="0"/>
                <a:cs typeface="Calibri Light" pitchFamily="34" charset="0"/>
              </a:rPr>
              <a:t>materiałami uzupełniającymi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: tekstami źródłowymi, raportami oraz artykułami pogłębiającymi tematy poruszone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powyżej.</a:t>
            </a:r>
          </a:p>
          <a:p>
            <a:pPr marL="536575" indent="-269875">
              <a:spcBef>
                <a:spcPts val="600"/>
              </a:spcBef>
              <a:spcAft>
                <a:spcPts val="1000"/>
              </a:spcAft>
            </a:pP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Linki </a:t>
            </a:r>
            <a:r>
              <a:rPr lang="pl-PL" sz="1800" dirty="0">
                <a:latin typeface="Calibri Light" pitchFamily="34" charset="0"/>
                <a:cs typeface="Calibri Light" pitchFamily="34" charset="0"/>
              </a:rPr>
              <a:t>do quizu oraz materiałów uzupełniających znajdują się 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pl-PL" sz="1800" dirty="0" smtClean="0">
                <a:latin typeface="Calibri Light" pitchFamily="34" charset="0"/>
                <a:cs typeface="Calibri Light" pitchFamily="34" charset="0"/>
              </a:rPr>
            </a:br>
            <a:r>
              <a:rPr lang="pl-PL" sz="1800" b="1" dirty="0" smtClean="0">
                <a:latin typeface="Calibri Light" pitchFamily="34" charset="0"/>
                <a:cs typeface="Calibri Light" pitchFamily="34" charset="0"/>
              </a:rPr>
              <a:t>pod </a:t>
            </a:r>
            <a:r>
              <a:rPr lang="pl-PL" sz="1800" b="1" dirty="0">
                <a:latin typeface="Calibri Light" pitchFamily="34" charset="0"/>
                <a:cs typeface="Calibri Light" pitchFamily="34" charset="0"/>
              </a:rPr>
              <a:t>prezentacją</a:t>
            </a:r>
            <a:r>
              <a:rPr lang="pl-PL" sz="1800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pPr marL="609600" lvl="0">
              <a:spcBef>
                <a:spcPts val="600"/>
              </a:spcBef>
              <a:spcAft>
                <a:spcPts val="1000"/>
              </a:spcAft>
              <a:buNone/>
            </a:pPr>
            <a:endParaRPr lang="pl-PL" sz="1800" i="1" dirty="0" smtClean="0">
              <a:latin typeface="Calibri Light" pitchFamily="34" charset="0"/>
              <a:cs typeface="Calibri Light" pitchFamily="34" charset="0"/>
            </a:endParaRPr>
          </a:p>
          <a:p>
            <a:pPr marL="609600" lvl="0">
              <a:spcBef>
                <a:spcPts val="600"/>
              </a:spcBef>
              <a:spcAft>
                <a:spcPts val="1000"/>
              </a:spcAft>
              <a:buNone/>
            </a:pPr>
            <a:endParaRPr lang="pl-PL" sz="1800" i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EFA8-2BCF-4322-B83B-0232E2AB01E6}" type="slidenum">
              <a:rPr lang="pl-PL" smtClean="0"/>
              <a:pPr/>
              <a:t>33</a:t>
            </a:fld>
            <a:endParaRPr lang="pl-PL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628104" y="2116100"/>
            <a:ext cx="5760000" cy="911300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itchFamily="34" charset="0"/>
                <a:cs typeface="Calibri Light" pitchFamily="34" charset="0"/>
              </a:rPr>
              <a:t>DZIĘKUJEMY ZA UWAGĘ</a:t>
            </a: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1879</TotalTime>
  <Words>1737</Words>
  <Application>Microsoft Office PowerPoint</Application>
  <PresentationFormat>Pokaz na ekranie (16:9)</PresentationFormat>
  <Paragraphs>236</Paragraphs>
  <Slides>34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5" baseType="lpstr">
      <vt:lpstr>Motyw pakietu Office</vt:lpstr>
      <vt:lpstr>Slajd 1</vt:lpstr>
      <vt:lpstr>DZIAŁANIA NA RZECZ OCHRONY PRAW PRACOWNICZYCH: PROFILAKTYKA I INTEREWENCJA</vt:lpstr>
      <vt:lpstr>SPIS TREŚCI </vt:lpstr>
      <vt:lpstr>NA POCZĄTEK…</vt:lpstr>
      <vt:lpstr>NA POCZĄTEK…</vt:lpstr>
      <vt:lpstr>PROFILAKTYKA</vt:lpstr>
      <vt:lpstr>PROFILAKTYKA</vt:lpstr>
      <vt:lpstr>PROFILAKTYKA:  ŚWIADOMOŚĆ WŁASNYCH PRAW</vt:lpstr>
      <vt:lpstr>PROFILAKTYKA:  ŚWIADOMOŚĆ WŁASNYCH PRAW</vt:lpstr>
      <vt:lpstr>PROFILAKTYKA:  ŚWIADOMOŚĆ WŁASNYCH PRAW</vt:lpstr>
      <vt:lpstr>PROFILAKTYKA:  PARTNERSTWO I ASERTYWNOŚĆ</vt:lpstr>
      <vt:lpstr>PROFILAKTYKA:  PARTNERSTWO I ASERTYWNOŚĆ</vt:lpstr>
      <vt:lpstr>PROFILAKTYKA:  PARTNERSTWO I ASERTYWNOŚĆ</vt:lpstr>
      <vt:lpstr>PROFILAKTYKA:  PARTNERSTWO I ASERTYWNOŚĆ</vt:lpstr>
      <vt:lpstr>PROFILAKTYKA:  PARTNERSTWO I ASERTYWNOŚĆ</vt:lpstr>
      <vt:lpstr>PROFILAKTYKA:  DOBRE RELACJE W ZESPOLE</vt:lpstr>
      <vt:lpstr>PROFILAKTYKA:  PROAKTYWNOŚĆ</vt:lpstr>
      <vt:lpstr>PROFILAKTYKA:  PROAKTYWNOŚĆ</vt:lpstr>
      <vt:lpstr>INTERWENCJA</vt:lpstr>
      <vt:lpstr>INTERWENCJA</vt:lpstr>
      <vt:lpstr>INTERWENCJA:  REAGUJ</vt:lpstr>
      <vt:lpstr>INTERWENCJA:  REAGUJ</vt:lpstr>
      <vt:lpstr>INTERWENCJA:  REAGUJ</vt:lpstr>
      <vt:lpstr>INTERWENCJA:  UZUPEŁNIJ INFORMACJE</vt:lpstr>
      <vt:lpstr>INTERWENCJA:  GROMADŹ DANE </vt:lpstr>
      <vt:lpstr>INTERWENCJA:  ZAPEWNIJ SOBIE WSPARCIE </vt:lpstr>
      <vt:lpstr>INTERWENCJA:  ZAPEWNIJ SOBIE WSPARCIE </vt:lpstr>
      <vt:lpstr>INTERWENCJA:  SZUKAJ POMOCY W SWOIM OTOCZENIU </vt:lpstr>
      <vt:lpstr>INTERWENCJA:  ZWRÓĆ SIĘ DO INSTYTUCJI ZEWNĘTRZNYCH </vt:lpstr>
      <vt:lpstr>INTERWENCJA:  ZWRÓĆ SIĘ DO INSTYTUCJI ZEWNĘTRZNYCH </vt:lpstr>
      <vt:lpstr>INTERWENCJA:  ZWRÓĆ SIĘ DO INSTYTUCJI ZEWNĘTRZNYCH </vt:lpstr>
      <vt:lpstr>PODSUMOWANIE</vt:lpstr>
      <vt:lpstr>CO DALEJ? </vt:lpstr>
      <vt:lpstr>DZIĘKUJEMY ZA UWAGĘ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Ola Latocha</dc:creator>
  <cp:lastModifiedBy>Ola Latocha</cp:lastModifiedBy>
  <cp:revision>129</cp:revision>
  <dcterms:created xsi:type="dcterms:W3CDTF">2020-12-01T18:59:05Z</dcterms:created>
  <dcterms:modified xsi:type="dcterms:W3CDTF">2020-12-03T02:38:32Z</dcterms:modified>
</cp:coreProperties>
</file>