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59" r:id="rId3"/>
    <p:sldId id="273" r:id="rId4"/>
    <p:sldId id="257" r:id="rId5"/>
    <p:sldId id="295" r:id="rId6"/>
    <p:sldId id="261" r:id="rId7"/>
    <p:sldId id="275" r:id="rId8"/>
    <p:sldId id="277" r:id="rId9"/>
    <p:sldId id="276" r:id="rId10"/>
    <p:sldId id="260"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62" r:id="rId25"/>
    <p:sldId id="291" r:id="rId26"/>
    <p:sldId id="292" r:id="rId27"/>
    <p:sldId id="293" r:id="rId28"/>
    <p:sldId id="294" r:id="rId29"/>
    <p:sldId id="269" r:id="rId30"/>
    <p:sldId id="296" r:id="rId31"/>
    <p:sldId id="272" r:id="rId32"/>
    <p:sldId id="274" r:id="rId33"/>
  </p:sldIdLst>
  <p:sldSz cx="9144000" cy="5143500" type="screen16x9"/>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701" y="-8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1EA297-DA08-4D96-8AD0-6E26BC4B6567}" type="datetimeFigureOut">
              <a:rPr lang="pl-PL" smtClean="0"/>
              <a:t>02.12.2020</a:t>
            </a:fld>
            <a:endParaRPr lang="pl-PL" dirty="0"/>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B7C8D7-3D45-4781-B38C-02C7F0F84136}" type="slidenum">
              <a:rPr lang="pl-PL" smtClean="0"/>
              <a:t>‹#›</a:t>
            </a:fld>
            <a:endParaRPr lang="pl-PL"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19"/>
            <a:ext cx="7772400" cy="1102519"/>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3655C04F-CE43-46D6-A571-50E3E293202B}"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565FB7F-1DCD-4660-9EDE-A2F2FE8E2D53}"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305176"/>
            <a:ext cx="7772400" cy="1021556"/>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4E1866DE-27D1-4D6F-802C-207B591AAB3B}"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AF4B2D8F-A931-4E31-B07B-CDC496B474D0}"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05979"/>
            <a:ext cx="8229600" cy="85725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D4B1AAC3-B59E-436F-BDAD-D465BC4063DC}" type="datetime1">
              <a:rPr lang="pl-PL" smtClean="0"/>
              <a:t>02.12.2020</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205C8C61-BC97-4460-94DF-60FA54CFBA9D}" type="datetime1">
              <a:rPr lang="pl-PL" smtClean="0"/>
              <a:t>02.12.2020</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D5E27289-923F-4BAB-8692-EBBFDF059A53}" type="datetime1">
              <a:rPr lang="pl-PL" smtClean="0"/>
              <a:t>02.12.2020</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04787"/>
            <a:ext cx="3008313" cy="871538"/>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8A2B404-6E66-4D6D-BCFA-D98594451CE0}"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3600450"/>
            <a:ext cx="5486400" cy="425054"/>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73BB4E7-5DCA-4529-92F7-08ED74FA82D4}" type="datetime1">
              <a:rPr lang="pl-PL" smtClean="0"/>
              <a:t>02.12.2020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ECBD97C-C8BC-4580-9DDE-933F8208D242}"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154781"/>
            <a:ext cx="2057400" cy="329088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154781"/>
            <a:ext cx="6019800" cy="329088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02D11A93-33DD-45E6-B3E2-70DBE6F7BEE6}" type="datetime1">
              <a:rPr lang="pl-PL" smtClean="0"/>
              <a:t>02.12.2020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A305EFA8-2BCF-4322-B83B-0232E2AB01E6}" type="slidenum">
              <a:rPr lang="pl-PL" smtClean="0"/>
              <a:t>‹#›</a:t>
            </a:fld>
            <a:endParaRPr lang="pl-P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6213358-6C41-4A6B-B079-27667E88E325}" type="datetime1">
              <a:rPr lang="pl-PL" smtClean="0"/>
              <a:t>02.12.2020</a:t>
            </a:fld>
            <a:endParaRPr lang="pl-PL" dirty="0"/>
          </a:p>
        </p:txBody>
      </p:sp>
      <p:sp>
        <p:nvSpPr>
          <p:cNvPr id="5" name="Symbol zastępczy stopki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305EFA8-2BCF-4322-B83B-0232E2AB01E6}" type="slidenum">
              <a:rPr lang="pl-PL" smtClean="0"/>
              <a:t>‹#›</a:t>
            </a:fld>
            <a:endParaRPr lang="pl-P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dirty="0"/>
          </a:p>
        </p:txBody>
      </p:sp>
      <p:sp>
        <p:nvSpPr>
          <p:cNvPr id="3" name="Podtytuł 2"/>
          <p:cNvSpPr>
            <a:spLocks noGrp="1"/>
          </p:cNvSpPr>
          <p:nvPr>
            <p:ph type="subTitle" idx="1"/>
          </p:nvPr>
        </p:nvSpPr>
        <p:spPr/>
        <p:txBody>
          <a:bodyPr/>
          <a:lstStyle/>
          <a:p>
            <a:endParaRPr lang="pl-PL" dirty="0"/>
          </a:p>
        </p:txBody>
      </p:sp>
      <p:pic>
        <p:nvPicPr>
          <p:cNvPr id="4" name="Obraz 3" descr="strona tytułoa.jpg"/>
          <p:cNvPicPr>
            <a:picLocks noChangeAspect="1"/>
          </p:cNvPicPr>
          <p:nvPr/>
        </p:nvPicPr>
        <p:blipFill>
          <a:blip r:embed="rId2" cstate="print"/>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628104" y="2116100"/>
            <a:ext cx="5760000" cy="911300"/>
          </a:xfrm>
        </p:spPr>
        <p:txBody>
          <a:bodyPr>
            <a:normAutofit fontScale="90000"/>
          </a:bodyPr>
          <a:lstStyle/>
          <a:p>
            <a:r>
              <a:rPr lang="pl-PL" sz="4900" dirty="0" smtClean="0">
                <a:solidFill>
                  <a:schemeClr val="tx1">
                    <a:lumMod val="65000"/>
                    <a:lumOff val="35000"/>
                  </a:schemeClr>
                </a:solidFill>
                <a:effectLst>
                  <a:outerShdw blurRad="50800" dist="38100" dir="2700000" algn="tl" rotWithShape="0">
                    <a:prstClr val="black">
                      <a:alpha val="40000"/>
                    </a:prstClr>
                  </a:outerShdw>
                </a:effectLst>
                <a:latin typeface="Calibri Light" pitchFamily="34" charset="0"/>
                <a:cs typeface="Calibri Light" pitchFamily="34" charset="0"/>
              </a:rPr>
              <a:t>PRAWA I OBOWIĄZKI PRACOWNIKA</a:t>
            </a:r>
            <a:r>
              <a:rPr lang="pl-PL" sz="6000" dirty="0" smtClean="0">
                <a:solidFill>
                  <a:schemeClr val="tx1">
                    <a:lumMod val="65000"/>
                    <a:lumOff val="35000"/>
                  </a:schemeClr>
                </a:solidFill>
                <a:effectLst>
                  <a:outerShdw blurRad="50800" dist="38100" dir="2700000" algn="tl" rotWithShape="0">
                    <a:prstClr val="black">
                      <a:alpha val="40000"/>
                    </a:prstClr>
                  </a:outerShdw>
                </a:effectLst>
                <a:latin typeface="Calibri Light" pitchFamily="34" charset="0"/>
                <a:cs typeface="Calibri Light" pitchFamily="34" charset="0"/>
              </a:rPr>
              <a:t> </a:t>
            </a:r>
            <a:r>
              <a:rPr lang="pl-PL" dirty="0" smtClean="0"/>
              <a:t> </a:t>
            </a:r>
            <a:endParaRPr lang="pl-PL" dirty="0"/>
          </a:p>
        </p:txBody>
      </p:sp>
      <p:sp>
        <p:nvSpPr>
          <p:cNvPr id="3" name="Podtytuł 2"/>
          <p:cNvSpPr>
            <a:spLocks noGrp="1"/>
          </p:cNvSpPr>
          <p:nvPr>
            <p:ph type="subTitle" idx="1"/>
          </p:nvPr>
        </p:nvSpPr>
        <p:spPr>
          <a:xfrm>
            <a:off x="2628104" y="915566"/>
            <a:ext cx="5760000" cy="720080"/>
          </a:xfrm>
        </p:spPr>
        <p:txBody>
          <a:bodyPr>
            <a:noAutofit/>
          </a:bodyPr>
          <a:lstStyle/>
          <a:p>
            <a:r>
              <a:rPr lang="pl-PL" sz="4000" dirty="0" smtClean="0">
                <a:latin typeface="Calibri Light" pitchFamily="34" charset="0"/>
                <a:cs typeface="Calibri Light" pitchFamily="34" charset="0"/>
              </a:rPr>
              <a:t>Część II</a:t>
            </a:r>
            <a:endParaRPr lang="pl-PL" sz="4000" dirty="0">
              <a:latin typeface="Calibri Light" pitchFamily="34" charset="0"/>
              <a:cs typeface="Calibri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SPIS TREŚCI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056135"/>
            <a:ext cx="6733256" cy="3747863"/>
          </a:xfrm>
        </p:spPr>
        <p:txBody>
          <a:bodyPr>
            <a:noAutofit/>
          </a:bodyPr>
          <a:lstStyle/>
          <a:p>
            <a:pPr marL="623888" indent="-263525" algn="just">
              <a:spcBef>
                <a:spcPts val="0"/>
              </a:spcBef>
              <a:buFont typeface="+mj-lt"/>
              <a:buAutoNum type="arabicPeriod"/>
            </a:pPr>
            <a:endParaRPr lang="pl-PL" sz="1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NA POCZĄTEK / str. 4</a:t>
            </a: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KONSTYTUCYJNA OCHRONA PRAW PRACOWNICZYCH</a:t>
            </a:r>
            <a:r>
              <a:rPr lang="pl-PL" sz="1600" dirty="0" smtClean="0">
                <a:latin typeface="Calibri Light" pitchFamily="34" charset="0"/>
                <a:cs typeface="Calibri Light" pitchFamily="34" charset="0"/>
              </a:rPr>
              <a:t>/ </a:t>
            </a:r>
            <a:r>
              <a:rPr lang="pl-PL" sz="1600" dirty="0" smtClean="0">
                <a:latin typeface="Calibri Light" pitchFamily="34" charset="0"/>
                <a:cs typeface="Calibri Light" pitchFamily="34" charset="0"/>
              </a:rPr>
              <a:t>str. 6</a:t>
            </a:r>
            <a:endParaRPr lang="pl-PL" sz="1600" dirty="0" smtClean="0">
              <a:latin typeface="Calibri Light" pitchFamily="34" charset="0"/>
              <a:cs typeface="Calibri Light" pitchFamily="34" charset="0"/>
            </a:endParaRP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PODSTAWOWE ZASADY PRAWA PRACY / str. 11</a:t>
            </a:r>
            <a:endParaRPr lang="pl-PL" sz="1600" dirty="0" smtClean="0">
              <a:latin typeface="Calibri Light" pitchFamily="34" charset="0"/>
              <a:cs typeface="Calibri Light" pitchFamily="34" charset="0"/>
            </a:endParaRP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OBOWIĄZKI PRACODAWCY / str. 13</a:t>
            </a:r>
            <a:endParaRPr lang="pl-PL" sz="1600" dirty="0" smtClean="0">
              <a:latin typeface="Calibri Light" pitchFamily="34" charset="0"/>
              <a:cs typeface="Calibri Light" pitchFamily="34" charset="0"/>
            </a:endParaRP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OBSZARY REGULACJI / str. 16</a:t>
            </a:r>
            <a:endParaRPr lang="pl-PL" sz="1600" dirty="0" smtClean="0">
              <a:latin typeface="Calibri Light" pitchFamily="34" charset="0"/>
              <a:cs typeface="Calibri Light" pitchFamily="34" charset="0"/>
            </a:endParaRP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OCHRONA PRZED MOBBINGIEM / str. </a:t>
            </a:r>
            <a:r>
              <a:rPr lang="pl-PL" sz="1600" dirty="0" smtClean="0">
                <a:latin typeface="Calibri Light" pitchFamily="34" charset="0"/>
                <a:cs typeface="Calibri Light" pitchFamily="34" charset="0"/>
              </a:rPr>
              <a:t>18</a:t>
            </a: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OCHRONA PRZED MOLESTOWANIEM SEKSUALNYM / str. 22</a:t>
            </a: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OBOWIĄZKI PRACOWNIKA / str. 24</a:t>
            </a: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PODSUMOWANIE</a:t>
            </a:r>
            <a:r>
              <a:rPr lang="pl-PL" sz="1600" dirty="0" smtClean="0">
                <a:latin typeface="Calibri Light" pitchFamily="34" charset="0"/>
                <a:cs typeface="Calibri Light" pitchFamily="34" charset="0"/>
              </a:rPr>
              <a:t> / str.</a:t>
            </a:r>
            <a:r>
              <a:rPr lang="pl-PL" sz="1600" dirty="0" smtClean="0">
                <a:latin typeface="Calibri Light" pitchFamily="34" charset="0"/>
                <a:cs typeface="Calibri Light" pitchFamily="34" charset="0"/>
              </a:rPr>
              <a:t> 29</a:t>
            </a:r>
          </a:p>
          <a:p>
            <a:pPr marL="623888" indent="-263525" algn="just">
              <a:spcBef>
                <a:spcPts val="600"/>
              </a:spcBef>
              <a:buFont typeface="+mj-lt"/>
              <a:buAutoNum type="arabicPeriod"/>
            </a:pPr>
            <a:r>
              <a:rPr lang="pl-PL" sz="1600" dirty="0" smtClean="0">
                <a:latin typeface="Calibri Light" pitchFamily="34" charset="0"/>
                <a:cs typeface="Calibri Light" pitchFamily="34" charset="0"/>
              </a:rPr>
              <a:t>CO DALEJ / str. 31</a:t>
            </a:r>
          </a:p>
          <a:p>
            <a:pPr marL="623888" indent="-263525" algn="just">
              <a:spcBef>
                <a:spcPts val="0"/>
              </a:spcBef>
              <a:buFont typeface="+mj-lt"/>
              <a:buAutoNum type="arabicPeriod"/>
            </a:pPr>
            <a:endParaRPr lang="pl-PL" sz="1200" dirty="0" smtClean="0">
              <a:latin typeface="Calibri Light" pitchFamily="34" charset="0"/>
              <a:cs typeface="Calibri Light" pitchFamily="34" charset="0"/>
            </a:endParaRPr>
          </a:p>
          <a:p>
            <a:pPr marL="623888" indent="-263525" algn="just">
              <a:spcBef>
                <a:spcPts val="600"/>
              </a:spcBef>
              <a:spcAft>
                <a:spcPts val="600"/>
              </a:spcAft>
              <a:buFont typeface="+mj-lt"/>
              <a:buAutoNum type="arabicPeriod"/>
            </a:pPr>
            <a:endParaRPr lang="pl-PL" sz="1800" dirty="0" smtClean="0">
              <a:latin typeface="Calibri Light" pitchFamily="34" charset="0"/>
              <a:cs typeface="Calibri Light" pitchFamily="34" charset="0"/>
            </a:endParaRPr>
          </a:p>
          <a:p>
            <a:pPr marL="3175" indent="17463" algn="just">
              <a:spcBef>
                <a:spcPts val="600"/>
              </a:spcBef>
              <a:spcAft>
                <a:spcPts val="600"/>
              </a:spcAft>
            </a:pPr>
            <a:endParaRPr lang="pl-PL" sz="1800" dirty="0" smtClean="0">
              <a:latin typeface="Calibri Light" pitchFamily="34" charset="0"/>
              <a:cs typeface="Calibri Light" pitchFamily="34" charset="0"/>
            </a:endParaRPr>
          </a:p>
          <a:p>
            <a:pPr marL="3175" indent="17463" algn="just">
              <a:spcBef>
                <a:spcPts val="600"/>
              </a:spcBef>
              <a:spcAft>
                <a:spcPts val="600"/>
              </a:spcAft>
            </a:pPr>
            <a:endParaRPr lang="pl-PL" sz="1800" dirty="0" smtClean="0">
              <a:latin typeface="Calibri Light" pitchFamily="34" charset="0"/>
              <a:cs typeface="Calibri Light" pitchFamily="34" charset="0"/>
            </a:endParaRPr>
          </a:p>
        </p:txBody>
      </p:sp>
      <p:sp>
        <p:nvSpPr>
          <p:cNvPr id="6" name="Symbol zastępczy numeru slajdu 5"/>
          <p:cNvSpPr>
            <a:spLocks noGrp="1"/>
          </p:cNvSpPr>
          <p:nvPr>
            <p:ph type="sldNum" sz="quarter" idx="12"/>
          </p:nvPr>
        </p:nvSpPr>
        <p:spPr/>
        <p:txBody>
          <a:bodyPr/>
          <a:lstStyle/>
          <a:p>
            <a:fld id="{A305EFA8-2BCF-4322-B83B-0232E2AB01E6}" type="slidenum">
              <a:rPr lang="pl-PL" smtClean="0"/>
              <a:t>3</a:t>
            </a:fld>
            <a:endParaRPr lang="pl-P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056135"/>
            <a:ext cx="6733256" cy="3963887"/>
          </a:xfrm>
        </p:spPr>
        <p:txBody>
          <a:bodyPr>
            <a:noAutofit/>
          </a:bodyPr>
          <a:lstStyle/>
          <a:p>
            <a:pPr marL="3175" indent="-3175" algn="just">
              <a:spcBef>
                <a:spcPts val="600"/>
              </a:spcBef>
              <a:spcAft>
                <a:spcPts val="600"/>
              </a:spcAft>
              <a:buNone/>
            </a:pPr>
            <a:r>
              <a:rPr lang="pl-PL" sz="1600" dirty="0" smtClean="0">
                <a:latin typeface="Calibri Light" pitchFamily="34" charset="0"/>
                <a:cs typeface="Calibri Light" pitchFamily="34" charset="0"/>
              </a:rPr>
              <a:t>Zanim przyjrzymy się temu, jakie podstawowe prawa i obowiązki przewiduje dla pracowników prawodawstwo, zachęcamy do refleksji:</a:t>
            </a:r>
          </a:p>
          <a:p>
            <a:pPr marL="522288">
              <a:spcBef>
                <a:spcPts val="0"/>
              </a:spcBef>
              <a:buFont typeface="+mj-lt"/>
              <a:buAutoNum type="arabicPeriod"/>
            </a:pPr>
            <a:r>
              <a:rPr lang="pl-PL" sz="1800" i="1" dirty="0" smtClean="0">
                <a:latin typeface="Calibri Light" pitchFamily="34" charset="0"/>
                <a:cs typeface="Calibri Light" pitchFamily="34" charset="0"/>
              </a:rPr>
              <a:t>Czy zdarzyło Ci się przeglądać Kodeks Pracy?</a:t>
            </a:r>
          </a:p>
          <a:p>
            <a:pPr marL="522288">
              <a:spcBef>
                <a:spcPts val="0"/>
              </a:spcBef>
              <a:buFont typeface="+mj-lt"/>
              <a:buAutoNum type="arabicPeriod"/>
            </a:pPr>
            <a:r>
              <a:rPr lang="pl-PL" sz="1800" i="1" dirty="0" smtClean="0">
                <a:latin typeface="Calibri Light" pitchFamily="34" charset="0"/>
                <a:cs typeface="Calibri Light" pitchFamily="34" charset="0"/>
              </a:rPr>
              <a:t>Czy pamiętasz zapisy umowy regulującej warunki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Twojego zatrudnienia (umowy o pracę lub umowy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cywilno-prawnej)?</a:t>
            </a:r>
          </a:p>
          <a:p>
            <a:pPr marL="522288">
              <a:spcBef>
                <a:spcPts val="0"/>
              </a:spcBef>
              <a:buFont typeface="+mj-lt"/>
              <a:buAutoNum type="arabicPeriod"/>
            </a:pPr>
            <a:r>
              <a:rPr lang="pl-PL" sz="1800" i="1" dirty="0" smtClean="0">
                <a:latin typeface="Calibri Light" pitchFamily="34" charset="0"/>
                <a:cs typeface="Calibri Light" pitchFamily="34" charset="0"/>
              </a:rPr>
              <a:t>Czy potrafisz wymienić podstawowe obszary prawnej </a:t>
            </a:r>
            <a:br>
              <a:rPr lang="pl-PL" sz="1800" i="1" dirty="0" smtClean="0">
                <a:latin typeface="Calibri Light" pitchFamily="34" charset="0"/>
                <a:cs typeface="Calibri Light" pitchFamily="34" charset="0"/>
              </a:rPr>
            </a:br>
            <a:r>
              <a:rPr lang="pl-PL" sz="1800" i="1" dirty="0" smtClean="0">
                <a:latin typeface="Calibri Light" pitchFamily="34" charset="0"/>
                <a:cs typeface="Calibri Light" pitchFamily="34" charset="0"/>
              </a:rPr>
              <a:t>ochrony praw pracowniczych? </a:t>
            </a:r>
          </a:p>
          <a:p>
            <a:pPr marL="522288">
              <a:spcBef>
                <a:spcPts val="0"/>
              </a:spcBef>
              <a:buNone/>
            </a:pPr>
            <a:endParaRPr lang="pl-PL" sz="1600" i="1" dirty="0" smtClean="0">
              <a:latin typeface="Calibri Light" pitchFamily="34" charset="0"/>
              <a:cs typeface="Calibri Light" pitchFamily="34" charset="0"/>
            </a:endParaRPr>
          </a:p>
          <a:p>
            <a:pPr marL="3175" indent="-3175" algn="just">
              <a:spcBef>
                <a:spcPts val="600"/>
              </a:spcBef>
              <a:spcAft>
                <a:spcPts val="600"/>
              </a:spcAft>
              <a:buNone/>
            </a:pPr>
            <a:r>
              <a:rPr lang="pl-PL" sz="1400" dirty="0" smtClean="0">
                <a:latin typeface="Calibri Light" pitchFamily="34" charset="0"/>
                <a:cs typeface="Calibri Light" pitchFamily="34" charset="0"/>
              </a:rPr>
              <a:t>Jeśli odpowiedziałeś</a:t>
            </a:r>
            <a:r>
              <a:rPr lang="pl-PL" sz="1400" dirty="0" smtClean="0">
                <a:latin typeface="Calibri Light" pitchFamily="34" charset="0"/>
                <a:cs typeface="Calibri Light" pitchFamily="34" charset="0"/>
              </a:rPr>
              <a:t>(a</a:t>
            </a:r>
            <a:r>
              <a:rPr lang="pl-PL" sz="1400" dirty="0" smtClean="0">
                <a:latin typeface="Calibri Light" pitchFamily="34" charset="0"/>
                <a:cs typeface="Calibri Light" pitchFamily="34" charset="0"/>
              </a:rPr>
              <a:t>ś) pozytywnie na wszystkie powyższe pytania – gratulujemy! Jesteś </a:t>
            </a:r>
            <a:br>
              <a:rPr lang="pl-PL" sz="1400" dirty="0" smtClean="0">
                <a:latin typeface="Calibri Light" pitchFamily="34" charset="0"/>
                <a:cs typeface="Calibri Light" pitchFamily="34" charset="0"/>
              </a:rPr>
            </a:br>
            <a:r>
              <a:rPr lang="pl-PL" sz="1400" dirty="0" smtClean="0">
                <a:latin typeface="Calibri Light" pitchFamily="34" charset="0"/>
                <a:cs typeface="Calibri Light" pitchFamily="34" charset="0"/>
              </a:rPr>
              <a:t>w nie tak znowu licznej grupie pracowników dobrze zorientowanych w zakresie swoich praw i obowiązków. Jeśli na większość pytań odpowiedziałeś</a:t>
            </a:r>
            <a:r>
              <a:rPr lang="pl-PL" sz="1400" dirty="0" smtClean="0">
                <a:latin typeface="Calibri Light" pitchFamily="34" charset="0"/>
                <a:cs typeface="Calibri Light" pitchFamily="34" charset="0"/>
              </a:rPr>
              <a:t>(a</a:t>
            </a:r>
            <a:r>
              <a:rPr lang="pl-PL" sz="1400" dirty="0" smtClean="0">
                <a:latin typeface="Calibri Light" pitchFamily="34" charset="0"/>
                <a:cs typeface="Calibri Light" pitchFamily="34" charset="0"/>
              </a:rPr>
              <a:t>ś) NIE… jesteś w większości! Znajomość prawa pracy nie należy w Polsce do wiedzy powszechnej. W znaczniej mierze wynika to pewnie ze złożoności przepisów. Niniejsza część kursu powstała po to, by pomóc uzupełnić wiedzę z tego zakresu. </a:t>
            </a:r>
          </a:p>
        </p:txBody>
      </p:sp>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NA POCZĄTEK…</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6" name="Symbol zastępczy numeru slajdu 5"/>
          <p:cNvSpPr>
            <a:spLocks noGrp="1"/>
          </p:cNvSpPr>
          <p:nvPr>
            <p:ph type="sldNum" sz="quarter" idx="12"/>
          </p:nvPr>
        </p:nvSpPr>
        <p:spPr/>
        <p:txBody>
          <a:bodyPr/>
          <a:lstStyle/>
          <a:p>
            <a:fld id="{A305EFA8-2BCF-4322-B83B-0232E2AB01E6}" type="slidenum">
              <a:rPr lang="pl-PL" smtClean="0"/>
              <a:t>4</a:t>
            </a:fld>
            <a:endParaRPr lang="pl-PL" dirty="0"/>
          </a:p>
        </p:txBody>
      </p:sp>
      <p:sp>
        <p:nvSpPr>
          <p:cNvPr id="7" name="Prostokąt 6"/>
          <p:cNvSpPr/>
          <p:nvPr/>
        </p:nvSpPr>
        <p:spPr>
          <a:xfrm>
            <a:off x="7524328" y="987574"/>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056135"/>
            <a:ext cx="6733256" cy="3963887"/>
          </a:xfrm>
        </p:spPr>
        <p:txBody>
          <a:bodyPr>
            <a:noAutofit/>
          </a:bodyPr>
          <a:lstStyle/>
          <a:p>
            <a:pPr marL="3175" indent="-3175" algn="just">
              <a:spcBef>
                <a:spcPts val="600"/>
              </a:spcBef>
              <a:spcAft>
                <a:spcPts val="600"/>
              </a:spcAft>
              <a:buNone/>
            </a:pPr>
            <a:r>
              <a:rPr lang="pl-PL" sz="1600" dirty="0" smtClean="0">
                <a:latin typeface="Calibri Light" pitchFamily="34" charset="0"/>
                <a:cs typeface="Calibri Light" pitchFamily="34" charset="0"/>
              </a:rPr>
              <a:t>Oczywiście nie podejmiemy się tu cytowania całości Kodeksu pracy. Jest to materiał zbyt rozległy jak na potrzeby i możliwości niniejszego opracowania. Zależy nam natomiast na tym, by odpowiedzieć na pytania:</a:t>
            </a:r>
          </a:p>
          <a:p>
            <a:pPr marL="446088" indent="-266700">
              <a:spcBef>
                <a:spcPts val="600"/>
              </a:spcBef>
              <a:spcAft>
                <a:spcPts val="600"/>
              </a:spcAft>
            </a:pPr>
            <a:r>
              <a:rPr lang="pl-PL" sz="1600" i="1" dirty="0" smtClean="0">
                <a:latin typeface="Calibri Light" pitchFamily="34" charset="0"/>
                <a:cs typeface="Calibri Light" pitchFamily="34" charset="0"/>
              </a:rPr>
              <a:t>Co o ochronie praw pracowniczych mówi nam Konstytucja?</a:t>
            </a:r>
          </a:p>
          <a:p>
            <a:pPr marL="446088" indent="-266700">
              <a:spcBef>
                <a:spcPts val="600"/>
              </a:spcBef>
              <a:spcAft>
                <a:spcPts val="600"/>
              </a:spcAft>
            </a:pPr>
            <a:r>
              <a:rPr lang="pl-PL" sz="1600" i="1" dirty="0" smtClean="0">
                <a:latin typeface="Calibri Light" pitchFamily="34" charset="0"/>
                <a:cs typeface="Calibri Light" pitchFamily="34" charset="0"/>
              </a:rPr>
              <a:t>Jakie są główne zasady prawa pracy zapisane w Kodeksie pracy?</a:t>
            </a:r>
          </a:p>
          <a:p>
            <a:pPr marL="446088" indent="-266700">
              <a:spcBef>
                <a:spcPts val="600"/>
              </a:spcBef>
              <a:spcAft>
                <a:spcPts val="600"/>
              </a:spcAft>
            </a:pPr>
            <a:r>
              <a:rPr lang="pl-PL" sz="1600" i="1" dirty="0" smtClean="0">
                <a:latin typeface="Calibri Light" pitchFamily="34" charset="0"/>
                <a:cs typeface="Calibri Light" pitchFamily="34" charset="0"/>
              </a:rPr>
              <a:t>Jak Kodeks pracy określa podstawowe zobowiązania pracodawcy?</a:t>
            </a:r>
          </a:p>
          <a:p>
            <a:pPr marL="446088" indent="-266700">
              <a:spcBef>
                <a:spcPts val="600"/>
              </a:spcBef>
              <a:spcAft>
                <a:spcPts val="600"/>
              </a:spcAft>
            </a:pPr>
            <a:r>
              <a:rPr lang="pl-PL" sz="1600" i="1" dirty="0" smtClean="0">
                <a:latin typeface="Calibri Light" pitchFamily="34" charset="0"/>
                <a:cs typeface="Calibri Light" pitchFamily="34" charset="0"/>
              </a:rPr>
              <a:t>Jakie obszary relacji pracowniczych reguluje Kodeks pracy?</a:t>
            </a:r>
          </a:p>
          <a:p>
            <a:pPr marL="446088" indent="-266700">
              <a:spcBef>
                <a:spcPts val="600"/>
              </a:spcBef>
              <a:spcAft>
                <a:spcPts val="600"/>
              </a:spcAft>
            </a:pPr>
            <a:r>
              <a:rPr lang="pl-PL" sz="1600" i="1" dirty="0" smtClean="0">
                <a:latin typeface="Calibri Light" pitchFamily="34" charset="0"/>
                <a:cs typeface="Calibri Light" pitchFamily="34" charset="0"/>
              </a:rPr>
              <a:t>Jak Kodeks pracy rozumie mobbing i molestowanie seksualne? </a:t>
            </a:r>
          </a:p>
          <a:p>
            <a:pPr marL="446088" indent="-266700">
              <a:spcBef>
                <a:spcPts val="600"/>
              </a:spcBef>
              <a:spcAft>
                <a:spcPts val="600"/>
              </a:spcAft>
            </a:pPr>
            <a:r>
              <a:rPr lang="pl-PL" sz="1600" i="1" dirty="0" smtClean="0">
                <a:latin typeface="Calibri Light" pitchFamily="34" charset="0"/>
                <a:cs typeface="Calibri Light" pitchFamily="34" charset="0"/>
              </a:rPr>
              <a:t>Jakie są podstawowe obowiązki pracownika i jak przekładają się one na budowanie partnerskich relacji z pracodawcą? </a:t>
            </a:r>
          </a:p>
          <a:p>
            <a:pPr marL="446088" indent="-266700" algn="just">
              <a:spcBef>
                <a:spcPts val="600"/>
              </a:spcBef>
              <a:spcAft>
                <a:spcPts val="600"/>
              </a:spcAft>
              <a:buNone/>
            </a:pPr>
            <a:endParaRPr lang="pl-PL" sz="1600" dirty="0" smtClean="0">
              <a:latin typeface="Calibri Light" pitchFamily="34" charset="0"/>
              <a:cs typeface="Calibri Light" pitchFamily="34" charset="0"/>
            </a:endParaRPr>
          </a:p>
          <a:p>
            <a:pPr marL="3175" indent="-3175" algn="just">
              <a:spcBef>
                <a:spcPts val="600"/>
              </a:spcBef>
              <a:spcAft>
                <a:spcPts val="600"/>
              </a:spcAft>
              <a:buNone/>
            </a:pPr>
            <a:endParaRPr lang="pl-PL" sz="1400" dirty="0" smtClean="0">
              <a:latin typeface="Calibri Light" pitchFamily="34" charset="0"/>
              <a:cs typeface="Calibri Light" pitchFamily="34" charset="0"/>
            </a:endParaRPr>
          </a:p>
        </p:txBody>
      </p:sp>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NA POCZĄTEK…</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6" name="Symbol zastępczy numeru slajdu 5"/>
          <p:cNvSpPr>
            <a:spLocks noGrp="1"/>
          </p:cNvSpPr>
          <p:nvPr>
            <p:ph type="sldNum" sz="quarter" idx="12"/>
          </p:nvPr>
        </p:nvSpPr>
        <p:spPr/>
        <p:txBody>
          <a:bodyPr/>
          <a:lstStyle/>
          <a:p>
            <a:fld id="{A305EFA8-2BCF-4322-B83B-0232E2AB01E6}" type="slidenum">
              <a:rPr lang="pl-PL" smtClean="0"/>
              <a:t>5</a:t>
            </a:fld>
            <a:endParaRPr lang="pl-P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Autofit/>
          </a:bodyPr>
          <a:lstStyle/>
          <a:p>
            <a:pPr algn="l"/>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KONSTYTUCYJNA OCHRONA </a:t>
            </a: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a:r>
            <a:b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 </a:t>
            </a:r>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PRACOWNICZYCH</a:t>
            </a:r>
          </a:p>
        </p:txBody>
      </p:sp>
      <p:sp>
        <p:nvSpPr>
          <p:cNvPr id="5" name="Symbol zastępczy zawartości 4"/>
          <p:cNvSpPr>
            <a:spLocks noGrp="1"/>
          </p:cNvSpPr>
          <p:nvPr>
            <p:ph idx="1"/>
          </p:nvPr>
        </p:nvSpPr>
        <p:spPr>
          <a:xfrm>
            <a:off x="2051720" y="1419622"/>
            <a:ext cx="6733256" cy="3528392"/>
          </a:xfrm>
        </p:spPr>
        <p:txBody>
          <a:bodyPr>
            <a:noAutofit/>
          </a:bodyPr>
          <a:lstStyle/>
          <a:p>
            <a:pPr marL="3175" indent="-3175" algn="just">
              <a:buNone/>
            </a:pPr>
            <a:r>
              <a:rPr lang="pl-PL" sz="1600" dirty="0">
                <a:latin typeface="Calibri Light" pitchFamily="34" charset="0"/>
                <a:cs typeface="Calibri Light" pitchFamily="34" charset="0"/>
              </a:rPr>
              <a:t>Podstawowe prawa pracownicze są zapisane już w Ustawie Zasadniczej i z tego poziomu podlegają ochronie. W Konstytucji Rzeczypospolitej Polskiej z dnia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2 </a:t>
            </a:r>
            <a:r>
              <a:rPr lang="pl-PL" sz="1600" dirty="0">
                <a:latin typeface="Calibri Light" pitchFamily="34" charset="0"/>
                <a:cs typeface="Calibri Light" pitchFamily="34" charset="0"/>
              </a:rPr>
              <a:t>kwietnia 1997 r. znajdziemy m.in. takie zapisy</a:t>
            </a:r>
            <a:r>
              <a:rPr lang="pl-PL" sz="1600" dirty="0" smtClean="0">
                <a:latin typeface="Calibri Light" pitchFamily="34" charset="0"/>
                <a:cs typeface="Calibri Light" pitchFamily="34" charset="0"/>
              </a:rPr>
              <a:t>:</a:t>
            </a:r>
          </a:p>
          <a:p>
            <a:pPr marL="3175" indent="-3175">
              <a:buNone/>
            </a:pPr>
            <a:endParaRPr lang="pl-PL" sz="1600" dirty="0">
              <a:latin typeface="Calibri Light" pitchFamily="34" charset="0"/>
              <a:cs typeface="Calibri Light" pitchFamily="34" charset="0"/>
            </a:endParaRPr>
          </a:p>
          <a:p>
            <a:pPr lvl="0" indent="-163513" algn="just"/>
            <a:r>
              <a:rPr lang="pl-PL" sz="1600" b="1" dirty="0" smtClean="0">
                <a:latin typeface="Calibri Light" pitchFamily="34" charset="0"/>
                <a:cs typeface="Calibri Light" pitchFamily="34" charset="0"/>
              </a:rPr>
              <a:t>Zasada wolności tworzenia związków zawodowych, zrzeszeń i fundacji (Art</a:t>
            </a:r>
            <a:r>
              <a:rPr lang="pl-PL" sz="1600" b="1" dirty="0">
                <a:latin typeface="Calibri Light" pitchFamily="34" charset="0"/>
                <a:cs typeface="Calibri Light" pitchFamily="34" charset="0"/>
              </a:rPr>
              <a:t>. 12.):</a:t>
            </a:r>
            <a:r>
              <a:rPr lang="pl-PL" sz="1600" dirty="0">
                <a:latin typeface="Calibri Light" pitchFamily="34" charset="0"/>
                <a:cs typeface="Calibri Light" pitchFamily="34" charset="0"/>
              </a:rPr>
              <a:t> Rzeczpospolita Polska zapewnia wolność tworzenia i działania związków zawodowych, organizacji społeczno zawodowych rolników, stowarzyszeń, ruchów obywatelskich, innych dobrowolnych zrzeszeń oraz fundacji</a:t>
            </a:r>
            <a:r>
              <a:rPr lang="pl-PL" sz="1600" dirty="0" smtClean="0">
                <a:latin typeface="Calibri Light" pitchFamily="34" charset="0"/>
                <a:cs typeface="Calibri Light" pitchFamily="34" charset="0"/>
              </a:rPr>
              <a:t>.</a:t>
            </a:r>
          </a:p>
          <a:p>
            <a:pPr lvl="0" indent="-163513" algn="just">
              <a:buNone/>
            </a:pPr>
            <a:endParaRPr lang="pl-PL" sz="1600" dirty="0">
              <a:latin typeface="Calibri Light" pitchFamily="34" charset="0"/>
              <a:cs typeface="Calibri Light" pitchFamily="34" charset="0"/>
            </a:endParaRPr>
          </a:p>
          <a:p>
            <a:pPr lvl="0" indent="-163513" algn="just"/>
            <a:r>
              <a:rPr lang="pl-PL" sz="1600" b="1" dirty="0" smtClean="0">
                <a:latin typeface="Calibri Light" pitchFamily="34" charset="0"/>
                <a:cs typeface="Calibri Light" pitchFamily="34" charset="0"/>
              </a:rPr>
              <a:t>Zasada ochrony pracy (Art</a:t>
            </a:r>
            <a:r>
              <a:rPr lang="pl-PL" sz="1600" b="1" dirty="0">
                <a:latin typeface="Calibri Light" pitchFamily="34" charset="0"/>
                <a:cs typeface="Calibri Light" pitchFamily="34" charset="0"/>
              </a:rPr>
              <a:t>. </a:t>
            </a:r>
            <a:r>
              <a:rPr lang="pl-PL" sz="1600" b="1" dirty="0">
                <a:latin typeface="Calibri Light" pitchFamily="34" charset="0"/>
                <a:cs typeface="Calibri Light" pitchFamily="34" charset="0"/>
              </a:rPr>
              <a:t>24.):</a:t>
            </a:r>
            <a:r>
              <a:rPr lang="pl-PL" sz="1600" dirty="0">
                <a:latin typeface="Calibri Light" pitchFamily="34" charset="0"/>
                <a:cs typeface="Calibri Light" pitchFamily="34" charset="0"/>
              </a:rPr>
              <a:t> Praca znajduje się pod ochroną Rzeczypospolitej Polskiej. Państwo sprawuje nadzór nad warunkami wykonywania pracy.</a:t>
            </a: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6</a:t>
            </a:fld>
            <a:endParaRPr lang="pl-P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Autofit/>
          </a:bodyPr>
          <a:lstStyle/>
          <a:p>
            <a:pPr algn="l"/>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KONSTYTUCYJNA OCHRONA </a:t>
            </a: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a:r>
            <a:b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 </a:t>
            </a:r>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PRACOWNICZYCH</a:t>
            </a:r>
          </a:p>
        </p:txBody>
      </p:sp>
      <p:sp>
        <p:nvSpPr>
          <p:cNvPr id="5" name="Symbol zastępczy zawartości 4"/>
          <p:cNvSpPr>
            <a:spLocks noGrp="1"/>
          </p:cNvSpPr>
          <p:nvPr>
            <p:ph idx="1"/>
          </p:nvPr>
        </p:nvSpPr>
        <p:spPr>
          <a:xfrm>
            <a:off x="2051720" y="1419622"/>
            <a:ext cx="6733256" cy="3528392"/>
          </a:xfrm>
        </p:spPr>
        <p:txBody>
          <a:bodyPr>
            <a:noAutofit/>
          </a:bodyPr>
          <a:lstStyle/>
          <a:p>
            <a:pPr lvl="0" indent="-163513" algn="just"/>
            <a:r>
              <a:rPr lang="pl-PL" sz="1600" b="1" dirty="0" smtClean="0">
                <a:latin typeface="Calibri Light" pitchFamily="34" charset="0"/>
                <a:cs typeface="Calibri Light" pitchFamily="34" charset="0"/>
              </a:rPr>
              <a:t>Zasada wolności wyboru zawodu (Art</a:t>
            </a:r>
            <a:r>
              <a:rPr lang="pl-PL" sz="1600" b="1" dirty="0">
                <a:latin typeface="Calibri Light" pitchFamily="34" charset="0"/>
                <a:cs typeface="Calibri Light" pitchFamily="34" charset="0"/>
              </a:rPr>
              <a:t>. 65.):</a:t>
            </a:r>
            <a:r>
              <a:rPr lang="pl-PL" sz="1600" dirty="0">
                <a:latin typeface="Calibri Light" pitchFamily="34" charset="0"/>
                <a:cs typeface="Calibri Light" pitchFamily="34" charset="0"/>
              </a:rPr>
              <a:t> </a:t>
            </a:r>
            <a:r>
              <a:rPr lang="pl-PL" sz="1600" i="1" dirty="0">
                <a:latin typeface="Calibri Light" pitchFamily="34" charset="0"/>
                <a:cs typeface="Calibri Light" pitchFamily="34" charset="0"/>
              </a:rPr>
              <a:t>1. Każdemu zapewnia się wolność wyboru i wykonywania zawodu oraz wyboru miejsca pracy. (…) 2. Obowiązek pracy może być nałożony tylko przez ustawę. 3. Stałe zatrudnianie dzieci do lat 16 jest zakazane. (…) 4. Minimalną wysokość wynagrodzenia za pracę lub sposób ustalania tej wysokości określa ustawa. 5. Władze publiczne prowadzą politykę zmierzającą do pełnego, produktywnego zatrudnienia poprzez realizowanie programów zwalczania bezrobocia </a:t>
            </a:r>
            <a:r>
              <a:rPr lang="pl-PL" sz="1600" i="1" dirty="0" smtClean="0">
                <a:latin typeface="Calibri Light" pitchFamily="34" charset="0"/>
                <a:cs typeface="Calibri Light" pitchFamily="34" charset="0"/>
              </a:rPr>
              <a:t>(…).</a:t>
            </a:r>
          </a:p>
          <a:p>
            <a:pPr lvl="0" indent="-163513" algn="just">
              <a:buNone/>
            </a:pPr>
            <a:endParaRPr lang="pl-PL" sz="1600" dirty="0">
              <a:latin typeface="Calibri Light" pitchFamily="34" charset="0"/>
              <a:cs typeface="Calibri Light" pitchFamily="34" charset="0"/>
            </a:endParaRPr>
          </a:p>
          <a:p>
            <a:pPr lvl="0" indent="-163513" algn="just"/>
            <a:r>
              <a:rPr lang="pl-PL" sz="1600" b="1" dirty="0" smtClean="0">
                <a:latin typeface="Calibri Light" pitchFamily="34" charset="0"/>
                <a:cs typeface="Calibri Light" pitchFamily="34" charset="0"/>
              </a:rPr>
              <a:t>Prawo do bezpiecznych i higienicznych warunków pracy (Art</a:t>
            </a:r>
            <a:r>
              <a:rPr lang="pl-PL" sz="1600" b="1" dirty="0">
                <a:latin typeface="Calibri Light" pitchFamily="34" charset="0"/>
                <a:cs typeface="Calibri Light" pitchFamily="34" charset="0"/>
              </a:rPr>
              <a:t>. 66.):</a:t>
            </a:r>
            <a:r>
              <a:rPr lang="pl-PL" sz="1600" dirty="0">
                <a:latin typeface="Calibri Light" pitchFamily="34" charset="0"/>
                <a:cs typeface="Calibri Light" pitchFamily="34" charset="0"/>
              </a:rPr>
              <a:t> </a:t>
            </a:r>
            <a:r>
              <a:rPr lang="pl-PL" sz="1600" i="1" dirty="0">
                <a:latin typeface="Calibri Light" pitchFamily="34" charset="0"/>
                <a:cs typeface="Calibri Light" pitchFamily="34" charset="0"/>
              </a:rPr>
              <a:t>1. Każdy ma prawo do bezpiecznych i higienicznych warunków pracy. (…)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2</a:t>
            </a:r>
            <a:r>
              <a:rPr lang="pl-PL" sz="1600" i="1" dirty="0">
                <a:latin typeface="Calibri Light" pitchFamily="34" charset="0"/>
                <a:cs typeface="Calibri Light" pitchFamily="34" charset="0"/>
              </a:rPr>
              <a:t>. Pracownik ma prawo do określonych w ustawie dni wolnych od pracy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i </a:t>
            </a:r>
            <a:r>
              <a:rPr lang="pl-PL" sz="1600" i="1" dirty="0">
                <a:latin typeface="Calibri Light" pitchFamily="34" charset="0"/>
                <a:cs typeface="Calibri Light" pitchFamily="34" charset="0"/>
              </a:rPr>
              <a:t>corocznych płatnych urlopów (…)</a:t>
            </a: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7</a:t>
            </a:fld>
            <a:endParaRPr lang="pl-P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Autofit/>
          </a:bodyPr>
          <a:lstStyle/>
          <a:p>
            <a:pPr algn="l"/>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KONSTYTUCYJNA OCHRONA </a:t>
            </a: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a:r>
            <a:b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 </a:t>
            </a:r>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PRACOWNICZYCH</a:t>
            </a:r>
          </a:p>
        </p:txBody>
      </p:sp>
      <p:sp>
        <p:nvSpPr>
          <p:cNvPr id="5" name="Symbol zastępczy zawartości 4"/>
          <p:cNvSpPr>
            <a:spLocks noGrp="1"/>
          </p:cNvSpPr>
          <p:nvPr>
            <p:ph idx="1"/>
          </p:nvPr>
        </p:nvSpPr>
        <p:spPr>
          <a:xfrm>
            <a:off x="2051720" y="1419622"/>
            <a:ext cx="6733256" cy="3528392"/>
          </a:xfrm>
        </p:spPr>
        <p:txBody>
          <a:bodyPr>
            <a:noAutofit/>
          </a:bodyPr>
          <a:lstStyle/>
          <a:p>
            <a:pPr lvl="0" indent="-163513" algn="just"/>
            <a:r>
              <a:rPr lang="pl-PL" sz="1600" b="1" dirty="0" smtClean="0">
                <a:latin typeface="Calibri Light" pitchFamily="34" charset="0"/>
                <a:cs typeface="Calibri Light" pitchFamily="34" charset="0"/>
              </a:rPr>
              <a:t>Prawo do zabezpieczania społecznego (Art</a:t>
            </a:r>
            <a:r>
              <a:rPr lang="pl-PL" sz="1600" b="1" dirty="0">
                <a:latin typeface="Calibri Light" pitchFamily="34" charset="0"/>
                <a:cs typeface="Calibri Light" pitchFamily="34" charset="0"/>
              </a:rPr>
              <a:t>. 67.):</a:t>
            </a:r>
            <a:r>
              <a:rPr lang="pl-PL" sz="1600" dirty="0">
                <a:latin typeface="Calibri Light" pitchFamily="34" charset="0"/>
                <a:cs typeface="Calibri Light" pitchFamily="34" charset="0"/>
              </a:rPr>
              <a:t> </a:t>
            </a:r>
            <a:r>
              <a:rPr lang="pl-PL" sz="1600" i="1" dirty="0">
                <a:latin typeface="Calibri Light" pitchFamily="34" charset="0"/>
                <a:cs typeface="Calibri Light" pitchFamily="34" charset="0"/>
              </a:rPr>
              <a:t>1. Obywatel ma prawo do zabezpieczenia społecznego w razie niezdolności do pracy ze względu na chorobę lub inwalidztwo oraz po osiągnięciu wieku emerytalnego. (…)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2</a:t>
            </a:r>
            <a:r>
              <a:rPr lang="pl-PL" sz="1600" i="1" dirty="0">
                <a:latin typeface="Calibri Light" pitchFamily="34" charset="0"/>
                <a:cs typeface="Calibri Light" pitchFamily="34" charset="0"/>
              </a:rPr>
              <a:t>. Obywatel pozostający bez pracy nie z własnej woli i niemający innych środków utrzymania ma prawo do zabezpieczenia </a:t>
            </a:r>
            <a:r>
              <a:rPr lang="pl-PL" sz="1600" i="1" dirty="0" smtClean="0">
                <a:latin typeface="Calibri Light" pitchFamily="34" charset="0"/>
                <a:cs typeface="Calibri Light" pitchFamily="34" charset="0"/>
              </a:rPr>
              <a:t>społecznego (…)</a:t>
            </a:r>
          </a:p>
          <a:p>
            <a:pPr lvl="0" indent="-163513" algn="just">
              <a:buNone/>
            </a:pPr>
            <a:endParaRPr lang="pl-PL" sz="1600" dirty="0">
              <a:latin typeface="Calibri Light" pitchFamily="34" charset="0"/>
              <a:cs typeface="Calibri Light" pitchFamily="34" charset="0"/>
            </a:endParaRPr>
          </a:p>
          <a:p>
            <a:pPr lvl="0" indent="-163513" algn="just"/>
            <a:r>
              <a:rPr lang="pl-PL" sz="1600" b="1" dirty="0">
                <a:latin typeface="Calibri Light" pitchFamily="34" charset="0"/>
                <a:cs typeface="Calibri Light" pitchFamily="34" charset="0"/>
              </a:rPr>
              <a:t>Zasada równości obywatela wobec prawa (Art. 32):</a:t>
            </a:r>
            <a:r>
              <a:rPr lang="pl-PL" sz="1600" dirty="0">
                <a:latin typeface="Calibri Light" pitchFamily="34" charset="0"/>
                <a:cs typeface="Calibri Light" pitchFamily="34" charset="0"/>
              </a:rPr>
              <a:t> </a:t>
            </a:r>
            <a:r>
              <a:rPr lang="pl-PL" sz="1600" i="1" dirty="0">
                <a:latin typeface="Calibri Light" pitchFamily="34" charset="0"/>
                <a:cs typeface="Calibri Light" pitchFamily="34" charset="0"/>
              </a:rPr>
              <a:t>(…) 2. Nikt nie może być dyskryminowany w życiu politycznym, społecznym lub gospodarczym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z </a:t>
            </a:r>
            <a:r>
              <a:rPr lang="pl-PL" sz="1600" i="1" dirty="0">
                <a:latin typeface="Calibri Light" pitchFamily="34" charset="0"/>
                <a:cs typeface="Calibri Light" pitchFamily="34" charset="0"/>
              </a:rPr>
              <a:t>jakiejkolwiek przyczyny.</a:t>
            </a:r>
            <a:r>
              <a:rPr lang="pl-PL" sz="1600" dirty="0">
                <a:latin typeface="Calibri Light" pitchFamily="34" charset="0"/>
                <a:cs typeface="Calibri Light" pitchFamily="34" charset="0"/>
              </a:rPr>
              <a:t> </a:t>
            </a:r>
            <a:endParaRPr lang="pl-PL" sz="1600" dirty="0" smtClean="0">
              <a:latin typeface="Calibri Light" pitchFamily="34" charset="0"/>
              <a:cs typeface="Calibri Light" pitchFamily="34" charset="0"/>
            </a:endParaRPr>
          </a:p>
          <a:p>
            <a:pPr lvl="0" indent="-163513">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8</a:t>
            </a:fld>
            <a:endParaRPr lang="pl-P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Autofit/>
          </a:bodyPr>
          <a:lstStyle/>
          <a:p>
            <a:pPr algn="l"/>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KONSTYTUCYJNA OCHRONA </a:t>
            </a: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a:r>
            <a:b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 </a:t>
            </a:r>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PRACOWNICZYCH</a:t>
            </a:r>
          </a:p>
        </p:txBody>
      </p:sp>
      <p:sp>
        <p:nvSpPr>
          <p:cNvPr id="5" name="Symbol zastępczy zawartości 4"/>
          <p:cNvSpPr>
            <a:spLocks noGrp="1"/>
          </p:cNvSpPr>
          <p:nvPr>
            <p:ph idx="1"/>
          </p:nvPr>
        </p:nvSpPr>
        <p:spPr>
          <a:xfrm>
            <a:off x="2051720" y="1419622"/>
            <a:ext cx="6733256" cy="3528392"/>
          </a:xfrm>
        </p:spPr>
        <p:txBody>
          <a:bodyPr>
            <a:noAutofit/>
          </a:bodyPr>
          <a:lstStyle/>
          <a:p>
            <a:pPr lvl="0" indent="-163513" algn="just"/>
            <a:r>
              <a:rPr lang="pl-PL" sz="1600" b="1" dirty="0" smtClean="0">
                <a:latin typeface="Calibri Light" pitchFamily="34" charset="0"/>
                <a:cs typeface="Calibri Light" pitchFamily="34" charset="0"/>
              </a:rPr>
              <a:t>Zasada </a:t>
            </a:r>
            <a:r>
              <a:rPr lang="pl-PL" sz="1600" b="1" dirty="0">
                <a:latin typeface="Calibri Light" pitchFamily="34" charset="0"/>
                <a:cs typeface="Calibri Light" pitchFamily="34" charset="0"/>
              </a:rPr>
              <a:t>równości kobiet i mężczyzn (Art. 33)</a:t>
            </a:r>
            <a:r>
              <a:rPr lang="pl-PL" sz="1600" dirty="0">
                <a:latin typeface="Calibri Light" pitchFamily="34" charset="0"/>
                <a:cs typeface="Calibri Light" pitchFamily="34" charset="0"/>
              </a:rPr>
              <a:t>: </a:t>
            </a:r>
            <a:r>
              <a:rPr lang="pl-PL" sz="1600" i="1" dirty="0">
                <a:latin typeface="Calibri Light" pitchFamily="34" charset="0"/>
                <a:cs typeface="Calibri Light" pitchFamily="34" charset="0"/>
              </a:rPr>
              <a:t>1. Kobieta i mężczyzna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w </a:t>
            </a:r>
            <a:r>
              <a:rPr lang="pl-PL" sz="1600" i="1" dirty="0">
                <a:latin typeface="Calibri Light" pitchFamily="34" charset="0"/>
                <a:cs typeface="Calibri Light" pitchFamily="34" charset="0"/>
              </a:rPr>
              <a:t>Rzeczypospolitej Polskiej mają równe prawa w życiu rodzinnym, politycznym, społecznym i gospodarczym. </a:t>
            </a:r>
            <a:r>
              <a:rPr lang="pl-PL" sz="1600" i="1" dirty="0" smtClean="0">
                <a:latin typeface="Calibri Light" pitchFamily="34" charset="0"/>
                <a:cs typeface="Calibri Light" pitchFamily="34" charset="0"/>
              </a:rPr>
              <a:t>2</a:t>
            </a:r>
            <a:r>
              <a:rPr lang="pl-PL" sz="1600" i="1" dirty="0">
                <a:latin typeface="Calibri Light" pitchFamily="34" charset="0"/>
                <a:cs typeface="Calibri Light" pitchFamily="34" charset="0"/>
              </a:rPr>
              <a:t>. Kobieta i mężczyzna mają </a:t>
            </a:r>
            <a:r>
              <a:rPr lang="pl-PL" sz="1600" i="1" dirty="0" smtClean="0">
                <a:latin typeface="Calibri Light" pitchFamily="34" charset="0"/>
                <a:cs typeface="Calibri Light" pitchFamily="34" charset="0"/>
              </a:rPr>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w </a:t>
            </a:r>
            <a:r>
              <a:rPr lang="pl-PL" sz="1600" i="1" dirty="0">
                <a:latin typeface="Calibri Light" pitchFamily="34" charset="0"/>
                <a:cs typeface="Calibri Light" pitchFamily="34" charset="0"/>
              </a:rPr>
              <a:t>szczególności równe prawo do kształcenia, zatrudnienia i awansów, do jednakowego wynagradzania za pracę jednakowej wartości, do zabezpieczenia społecznego oraz do zajmowania stanowisk, pełnienia funkcji oraz uzyskiwania godności publicznych i odznaczeń.</a:t>
            </a: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9</a:t>
            </a:fld>
            <a:endParaRPr lang="pl-P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03599"/>
            <a:ext cx="6733256" cy="792087"/>
          </a:xfrm>
        </p:spPr>
        <p:txBody>
          <a:bodyPr>
            <a:noAutofit/>
          </a:bodyPr>
          <a:lstStyle/>
          <a:p>
            <a:pPr marL="3175" indent="-3175" algn="just">
              <a:buNone/>
            </a:pPr>
            <a:r>
              <a:rPr lang="pl-PL" sz="1600" dirty="0" smtClean="0">
                <a:latin typeface="Calibri Light" pitchFamily="34" charset="0"/>
                <a:cs typeface="Calibri Light" pitchFamily="34" charset="0"/>
              </a:rPr>
              <a:t>Wymienione zasady pokazują wyraźnie, że na </a:t>
            </a:r>
            <a:r>
              <a:rPr lang="pl-PL" sz="1600" dirty="0">
                <a:latin typeface="Calibri Light" pitchFamily="34" charset="0"/>
                <a:cs typeface="Calibri Light" pitchFamily="34" charset="0"/>
              </a:rPr>
              <a:t>poziomie Ustawy Zasadniczej </a:t>
            </a:r>
            <a:r>
              <a:rPr lang="pl-PL" sz="1600" b="1" dirty="0">
                <a:latin typeface="Calibri Light" pitchFamily="34" charset="0"/>
                <a:cs typeface="Calibri Light" pitchFamily="34" charset="0"/>
              </a:rPr>
              <a:t>Państwo zobowiązuje się do ochrony </a:t>
            </a:r>
            <a:r>
              <a:rPr lang="pl-PL" sz="1600" b="1" dirty="0" smtClean="0">
                <a:latin typeface="Calibri Light" pitchFamily="34" charset="0"/>
                <a:cs typeface="Calibri Light" pitchFamily="34" charset="0"/>
              </a:rPr>
              <a:t>pracy. </a:t>
            </a:r>
            <a:r>
              <a:rPr lang="pl-PL" sz="1600" dirty="0" smtClean="0">
                <a:latin typeface="Calibri Light" pitchFamily="34" charset="0"/>
                <a:cs typeface="Calibri Light" pitchFamily="34" charset="0"/>
              </a:rPr>
              <a:t>Warto </a:t>
            </a:r>
            <a:r>
              <a:rPr lang="pl-PL" sz="1600" dirty="0">
                <a:latin typeface="Calibri Light" pitchFamily="34" charset="0"/>
                <a:cs typeface="Calibri Light" pitchFamily="34" charset="0"/>
              </a:rPr>
              <a:t>również zapamiętać obszary podstawowych praw pracowniczych, gwarantowanych nam </a:t>
            </a:r>
            <a:r>
              <a:rPr lang="pl-PL" sz="1600" dirty="0" smtClean="0">
                <a:latin typeface="Calibri Light" pitchFamily="34" charset="0"/>
                <a:cs typeface="Calibri Light" pitchFamily="34" charset="0"/>
              </a:rPr>
              <a:t>w Konstytucji:</a:t>
            </a:r>
            <a:endParaRPr lang="pl-PL" sz="1600" dirty="0">
              <a:latin typeface="Calibri Light" pitchFamily="34" charset="0"/>
              <a:cs typeface="Calibri Light" pitchFamily="34" charset="0"/>
            </a:endParaRPr>
          </a:p>
        </p:txBody>
      </p:sp>
      <p:sp>
        <p:nvSpPr>
          <p:cNvPr id="4" name="pole tekstowe 3"/>
          <p:cNvSpPr txBox="1"/>
          <p:nvPr/>
        </p:nvSpPr>
        <p:spPr>
          <a:xfrm>
            <a:off x="4356096" y="2355726"/>
            <a:ext cx="2160000" cy="1027926"/>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WOLNOŚCI WYBORU ZAWODU</a:t>
            </a:r>
            <a:br>
              <a:rPr lang="pl-PL" sz="1400" b="1" dirty="0" smtClean="0">
                <a:solidFill>
                  <a:schemeClr val="bg1">
                    <a:lumMod val="85000"/>
                  </a:schemeClr>
                </a:solidFill>
                <a:latin typeface="Calibri Light" pitchFamily="34" charset="0"/>
                <a:cs typeface="Calibri Light" pitchFamily="34" charset="0"/>
              </a:rPr>
            </a:br>
            <a:r>
              <a:rPr lang="pl-PL" sz="1400" dirty="0" smtClean="0">
                <a:solidFill>
                  <a:schemeClr val="bg1">
                    <a:lumMod val="85000"/>
                  </a:schemeClr>
                </a:solidFill>
                <a:latin typeface="Calibri Light" pitchFamily="34" charset="0"/>
                <a:cs typeface="Calibri Light" pitchFamily="34" charset="0"/>
              </a:rPr>
              <a:t> (</a:t>
            </a:r>
            <a:r>
              <a:rPr lang="pl-PL" sz="1400" dirty="0">
                <a:solidFill>
                  <a:schemeClr val="bg1">
                    <a:lumMod val="85000"/>
                  </a:schemeClr>
                </a:solidFill>
                <a:latin typeface="Calibri Light" pitchFamily="34" charset="0"/>
                <a:cs typeface="Calibri Light" pitchFamily="34" charset="0"/>
              </a:rPr>
              <a:t>w tym do minimalnego wynagrodzenia</a:t>
            </a:r>
            <a:r>
              <a:rPr lang="pl-PL" sz="1400" dirty="0" smtClean="0">
                <a:solidFill>
                  <a:schemeClr val="bg1">
                    <a:lumMod val="85000"/>
                  </a:schemeClr>
                </a:solidFill>
                <a:latin typeface="Calibri Light" pitchFamily="34" charset="0"/>
                <a:cs typeface="Calibri Light" pitchFamily="34" charset="0"/>
              </a:rPr>
              <a:t>)</a:t>
            </a:r>
            <a:endParaRPr lang="pl-PL" sz="1050" dirty="0" smtClean="0">
              <a:solidFill>
                <a:schemeClr val="bg1">
                  <a:lumMod val="85000"/>
                </a:schemeClr>
              </a:solidFill>
              <a:latin typeface="Calibri Light" pitchFamily="34" charset="0"/>
              <a:cs typeface="Calibri Light" pitchFamily="34" charset="0"/>
            </a:endParaRPr>
          </a:p>
        </p:txBody>
      </p:sp>
      <p:sp>
        <p:nvSpPr>
          <p:cNvPr id="6" name="pole tekstowe 5"/>
          <p:cNvSpPr txBox="1"/>
          <p:nvPr/>
        </p:nvSpPr>
        <p:spPr>
          <a:xfrm>
            <a:off x="6588224" y="2355726"/>
            <a:ext cx="2160000" cy="1027926"/>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BEZPIECZNYCH </a:t>
            </a:r>
            <a:br>
              <a:rPr lang="pl-PL" sz="1400" b="1" dirty="0" smtClean="0">
                <a:solidFill>
                  <a:schemeClr val="bg1">
                    <a:lumMod val="85000"/>
                  </a:schemeClr>
                </a:solidFill>
                <a:latin typeface="Calibri Light" pitchFamily="34" charset="0"/>
                <a:cs typeface="Calibri Light" pitchFamily="34" charset="0"/>
              </a:rPr>
            </a:br>
            <a:r>
              <a:rPr lang="pl-PL" sz="1400" b="1" dirty="0" smtClean="0">
                <a:solidFill>
                  <a:schemeClr val="bg1">
                    <a:lumMod val="85000"/>
                  </a:schemeClr>
                </a:solidFill>
                <a:latin typeface="Calibri Light" pitchFamily="34" charset="0"/>
                <a:cs typeface="Calibri Light" pitchFamily="34" charset="0"/>
              </a:rPr>
              <a:t>I HIGIENICZNYCH WARUNKÓW PRACY </a:t>
            </a:r>
            <a:br>
              <a:rPr lang="pl-PL" sz="1400" b="1" dirty="0" smtClean="0">
                <a:solidFill>
                  <a:schemeClr val="bg1">
                    <a:lumMod val="85000"/>
                  </a:schemeClr>
                </a:solidFill>
                <a:latin typeface="Calibri Light" pitchFamily="34" charset="0"/>
                <a:cs typeface="Calibri Light" pitchFamily="34" charset="0"/>
              </a:rPr>
            </a:br>
            <a:r>
              <a:rPr lang="pl-PL" sz="1400" dirty="0" smtClean="0">
                <a:solidFill>
                  <a:schemeClr val="bg1">
                    <a:lumMod val="85000"/>
                  </a:schemeClr>
                </a:solidFill>
                <a:latin typeface="Calibri Light" pitchFamily="34" charset="0"/>
                <a:cs typeface="Calibri Light" pitchFamily="34" charset="0"/>
              </a:rPr>
              <a:t>(</a:t>
            </a:r>
            <a:r>
              <a:rPr lang="pl-PL" sz="1400" dirty="0">
                <a:solidFill>
                  <a:schemeClr val="bg1">
                    <a:lumMod val="85000"/>
                  </a:schemeClr>
                </a:solidFill>
                <a:latin typeface="Calibri Light" pitchFamily="34" charset="0"/>
                <a:cs typeface="Calibri Light" pitchFamily="34" charset="0"/>
              </a:rPr>
              <a:t>w tym odpoczynku</a:t>
            </a:r>
            <a:r>
              <a:rPr lang="pl-PL" sz="1200" dirty="0" smtClean="0">
                <a:solidFill>
                  <a:schemeClr val="bg1">
                    <a:lumMod val="85000"/>
                  </a:schemeClr>
                </a:solidFill>
                <a:latin typeface="Calibri Light" pitchFamily="34" charset="0"/>
                <a:cs typeface="Calibri Light" pitchFamily="34" charset="0"/>
              </a:rPr>
              <a:t>) </a:t>
            </a:r>
            <a:endParaRPr lang="pl-PL" sz="1200" dirty="0">
              <a:solidFill>
                <a:schemeClr val="bg1">
                  <a:lumMod val="85000"/>
                </a:schemeClr>
              </a:solidFill>
              <a:latin typeface="Calibri Light" pitchFamily="34" charset="0"/>
              <a:cs typeface="Calibri Light" pitchFamily="34" charset="0"/>
            </a:endParaRPr>
          </a:p>
        </p:txBody>
      </p:sp>
      <p:sp>
        <p:nvSpPr>
          <p:cNvPr id="7" name="pole tekstowe 6"/>
          <p:cNvSpPr txBox="1"/>
          <p:nvPr/>
        </p:nvSpPr>
        <p:spPr>
          <a:xfrm>
            <a:off x="2123728" y="2355726"/>
            <a:ext cx="2160240" cy="1027926"/>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a:t>
            </a:r>
            <a:br>
              <a:rPr lang="pl-PL" sz="1400" b="1" dirty="0" smtClean="0">
                <a:solidFill>
                  <a:schemeClr val="bg1">
                    <a:lumMod val="85000"/>
                  </a:schemeClr>
                </a:solidFill>
                <a:latin typeface="Calibri Light" pitchFamily="34" charset="0"/>
                <a:cs typeface="Calibri Light" pitchFamily="34" charset="0"/>
              </a:rPr>
            </a:br>
            <a:r>
              <a:rPr lang="pl-PL" sz="1400" b="1" dirty="0" smtClean="0">
                <a:solidFill>
                  <a:schemeClr val="bg1">
                    <a:lumMod val="85000"/>
                  </a:schemeClr>
                </a:solidFill>
                <a:latin typeface="Calibri Light" pitchFamily="34" charset="0"/>
                <a:cs typeface="Calibri Light" pitchFamily="34" charset="0"/>
              </a:rPr>
              <a:t>ZRZESZANIA SIĘ </a:t>
            </a:r>
            <a:br>
              <a:rPr lang="pl-PL" sz="1400" b="1" dirty="0" smtClean="0">
                <a:solidFill>
                  <a:schemeClr val="bg1">
                    <a:lumMod val="85000"/>
                  </a:schemeClr>
                </a:solidFill>
                <a:latin typeface="Calibri Light" pitchFamily="34" charset="0"/>
                <a:cs typeface="Calibri Light" pitchFamily="34" charset="0"/>
              </a:rPr>
            </a:br>
            <a:r>
              <a:rPr lang="pl-PL" sz="1400" b="1" dirty="0" smtClean="0">
                <a:solidFill>
                  <a:schemeClr val="bg1">
                    <a:lumMod val="85000"/>
                  </a:schemeClr>
                </a:solidFill>
                <a:latin typeface="Calibri Light" pitchFamily="34" charset="0"/>
                <a:cs typeface="Calibri Light" pitchFamily="34" charset="0"/>
              </a:rPr>
              <a:t>I TWORZENIA ZWIĄZKÓW ZAWODOWYCH</a:t>
            </a:r>
            <a:r>
              <a:rPr lang="pl-PL" sz="1400" dirty="0" smtClean="0">
                <a:solidFill>
                  <a:schemeClr val="bg1">
                    <a:lumMod val="85000"/>
                  </a:schemeClr>
                </a:solidFill>
                <a:latin typeface="Calibri Light" pitchFamily="34" charset="0"/>
                <a:cs typeface="Calibri Light" pitchFamily="34" charset="0"/>
              </a:rPr>
              <a:t> </a:t>
            </a:r>
            <a:endParaRPr lang="pl-PL" sz="1400" dirty="0">
              <a:solidFill>
                <a:schemeClr val="bg1">
                  <a:lumMod val="85000"/>
                </a:schemeClr>
              </a:solidFill>
              <a:latin typeface="Calibri Light" pitchFamily="34" charset="0"/>
              <a:cs typeface="Calibri Light" pitchFamily="34" charset="0"/>
            </a:endParaRPr>
          </a:p>
        </p:txBody>
      </p:sp>
      <p:sp>
        <p:nvSpPr>
          <p:cNvPr id="8" name="pole tekstowe 7"/>
          <p:cNvSpPr txBox="1"/>
          <p:nvPr/>
        </p:nvSpPr>
        <p:spPr>
          <a:xfrm>
            <a:off x="6588224" y="3579862"/>
            <a:ext cx="216024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RÓWNEGO TRAKTOWANIA BEZ WZGLĘDU NA PŁEĆ</a:t>
            </a:r>
            <a:endParaRPr lang="pl-PL" sz="1050" b="1" dirty="0" smtClean="0">
              <a:solidFill>
                <a:schemeClr val="bg1">
                  <a:lumMod val="85000"/>
                </a:schemeClr>
              </a:solidFill>
              <a:latin typeface="Calibri Light" pitchFamily="34" charset="0"/>
              <a:cs typeface="Calibri Light" pitchFamily="34" charset="0"/>
            </a:endParaRPr>
          </a:p>
        </p:txBody>
      </p:sp>
      <p:sp>
        <p:nvSpPr>
          <p:cNvPr id="9" name="pole tekstowe 8"/>
          <p:cNvSpPr txBox="1"/>
          <p:nvPr/>
        </p:nvSpPr>
        <p:spPr>
          <a:xfrm>
            <a:off x="4355976" y="3579862"/>
            <a:ext cx="216024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a:t>
            </a:r>
            <a:br>
              <a:rPr lang="pl-PL" sz="1400" b="1" dirty="0" smtClean="0">
                <a:solidFill>
                  <a:schemeClr val="bg1">
                    <a:lumMod val="85000"/>
                  </a:schemeClr>
                </a:solidFill>
                <a:latin typeface="Calibri Light" pitchFamily="34" charset="0"/>
                <a:cs typeface="Calibri Light" pitchFamily="34" charset="0"/>
              </a:rPr>
            </a:br>
            <a:r>
              <a:rPr lang="pl-PL" sz="1400" b="1" dirty="0" smtClean="0">
                <a:solidFill>
                  <a:schemeClr val="bg1">
                    <a:lumMod val="85000"/>
                  </a:schemeClr>
                </a:solidFill>
                <a:latin typeface="Calibri Light" pitchFamily="34" charset="0"/>
                <a:cs typeface="Calibri Light" pitchFamily="34" charset="0"/>
              </a:rPr>
              <a:t>OCHRONY PRZED DYSKRYMINACJĄ</a:t>
            </a:r>
            <a:endParaRPr lang="pl-PL" sz="1050" b="1" dirty="0" smtClean="0">
              <a:solidFill>
                <a:schemeClr val="bg1">
                  <a:lumMod val="85000"/>
                </a:schemeClr>
              </a:solidFill>
              <a:latin typeface="Calibri Light" pitchFamily="34" charset="0"/>
              <a:cs typeface="Calibri Light" pitchFamily="34" charset="0"/>
            </a:endParaRPr>
          </a:p>
        </p:txBody>
      </p:sp>
      <p:sp>
        <p:nvSpPr>
          <p:cNvPr id="10" name="pole tekstowe 9"/>
          <p:cNvSpPr txBox="1"/>
          <p:nvPr/>
        </p:nvSpPr>
        <p:spPr>
          <a:xfrm>
            <a:off x="2123728" y="3579862"/>
            <a:ext cx="2160240" cy="795814"/>
          </a:xfrm>
          <a:prstGeom prst="roundRect">
            <a:avLst>
              <a:gd name="adj" fmla="val 12572"/>
            </a:avLst>
          </a:prstGeom>
          <a:solidFill>
            <a:schemeClr val="bg1">
              <a:lumMod val="50000"/>
            </a:schemeClr>
          </a:solidFill>
          <a:effectLst>
            <a:outerShdw blurRad="50800" dist="38100" dir="5400000" algn="t" rotWithShape="0">
              <a:prstClr val="black">
                <a:alpha val="40000"/>
              </a:prstClr>
            </a:outerShdw>
          </a:effectLst>
        </p:spPr>
        <p:txBody>
          <a:bodyPr wrap="square" rtlCol="0">
            <a:spAutoFit/>
          </a:bodyPr>
          <a:lstStyle/>
          <a:p>
            <a:pPr algn="ctr"/>
            <a:r>
              <a:rPr lang="pl-PL" sz="1400" b="1" dirty="0" smtClean="0">
                <a:solidFill>
                  <a:schemeClr val="bg1">
                    <a:lumMod val="85000"/>
                  </a:schemeClr>
                </a:solidFill>
                <a:latin typeface="Calibri Light" pitchFamily="34" charset="0"/>
                <a:cs typeface="Calibri Light" pitchFamily="34" charset="0"/>
              </a:rPr>
              <a:t>PRAWO DO ZABEZPIECZENIA SPOŁECZNEGO </a:t>
            </a:r>
            <a:endParaRPr lang="pl-PL" sz="1400" b="1" dirty="0">
              <a:solidFill>
                <a:schemeClr val="bg1">
                  <a:lumMod val="85000"/>
                </a:schemeClr>
              </a:solidFill>
              <a:latin typeface="Calibri Light" pitchFamily="34" charset="0"/>
              <a:cs typeface="Calibri Light" pitchFamily="34" charset="0"/>
            </a:endParaRPr>
          </a:p>
        </p:txBody>
      </p:sp>
      <p:sp>
        <p:nvSpPr>
          <p:cNvPr id="11" name="Symbol zastępczy numeru slajdu 10"/>
          <p:cNvSpPr>
            <a:spLocks noGrp="1"/>
          </p:cNvSpPr>
          <p:nvPr>
            <p:ph type="sldNum" sz="quarter" idx="12"/>
          </p:nvPr>
        </p:nvSpPr>
        <p:spPr/>
        <p:txBody>
          <a:bodyPr/>
          <a:lstStyle/>
          <a:p>
            <a:fld id="{A305EFA8-2BCF-4322-B83B-0232E2AB01E6}" type="slidenum">
              <a:rPr lang="pl-PL" smtClean="0"/>
              <a:t>10</a:t>
            </a:fld>
            <a:endParaRPr lang="pl-PL" dirty="0"/>
          </a:p>
        </p:txBody>
      </p:sp>
      <p:sp>
        <p:nvSpPr>
          <p:cNvPr id="14" name="Tytuł 1"/>
          <p:cNvSpPr>
            <a:spLocks noGrp="1"/>
          </p:cNvSpPr>
          <p:nvPr>
            <p:ph type="title"/>
          </p:nvPr>
        </p:nvSpPr>
        <p:spPr>
          <a:xfrm>
            <a:off x="2051720" y="195486"/>
            <a:ext cx="6984776" cy="857250"/>
          </a:xfrm>
        </p:spPr>
        <p:txBody>
          <a:bodyPr>
            <a:noAutofit/>
          </a:bodyPr>
          <a:lstStyle/>
          <a:p>
            <a:pPr algn="l"/>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KONSTYTUCYJNA OCHRONA </a:t>
            </a: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
            </a:r>
            <a:b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32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 </a:t>
            </a:r>
            <a:r>
              <a:rPr lang="pl-PL" sz="32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PRACOWNICZYCH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Podstawowe zasady prawa pracy</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75606"/>
            <a:ext cx="6733256" cy="3528392"/>
          </a:xfrm>
        </p:spPr>
        <p:txBody>
          <a:bodyPr>
            <a:noAutofit/>
          </a:bodyPr>
          <a:lstStyle/>
          <a:p>
            <a:pPr marL="3175" indent="-3175" algn="just">
              <a:buNone/>
            </a:pPr>
            <a:r>
              <a:rPr lang="pl-PL" sz="1600" b="1" dirty="0">
                <a:latin typeface="Calibri Light" pitchFamily="34" charset="0"/>
                <a:cs typeface="Calibri Light" pitchFamily="34" charset="0"/>
              </a:rPr>
              <a:t>Kodeks Pracy </a:t>
            </a:r>
            <a:r>
              <a:rPr lang="pl-PL" sz="1600" dirty="0">
                <a:latin typeface="Calibri Light" pitchFamily="34" charset="0"/>
                <a:cs typeface="Calibri Light" pitchFamily="34" charset="0"/>
              </a:rPr>
              <a:t>wciela w życie i uszczegóławia zasady zapisane w Ustawie Zasadniczej regulując tym samym stosunek pracy. Rozdział II Kodeksu wymienia </a:t>
            </a:r>
            <a:r>
              <a:rPr lang="pl-PL" sz="1600" b="1" dirty="0">
                <a:latin typeface="Calibri Light" pitchFamily="34" charset="0"/>
                <a:cs typeface="Calibri Light" pitchFamily="34" charset="0"/>
              </a:rPr>
              <a:t>podstawowe zasady prawa pracy</a:t>
            </a:r>
            <a:r>
              <a:rPr lang="pl-PL" sz="1600" dirty="0">
                <a:latin typeface="Calibri Light" pitchFamily="34" charset="0"/>
                <a:cs typeface="Calibri Light" pitchFamily="34" charset="0"/>
              </a:rPr>
              <a:t>. Należą do nich, poza zasadami będącymi powtórzeniem i uszczegółowieniem zapisów </a:t>
            </a:r>
            <a:r>
              <a:rPr lang="pl-PL" sz="1600" dirty="0" smtClean="0">
                <a:latin typeface="Calibri Light" pitchFamily="34" charset="0"/>
                <a:cs typeface="Calibri Light" pitchFamily="34" charset="0"/>
              </a:rPr>
              <a:t>konstytucji:</a:t>
            </a:r>
          </a:p>
          <a:p>
            <a:pPr marL="3175" indent="-3175" algn="just">
              <a:buNone/>
            </a:pPr>
            <a:endParaRPr lang="pl-PL" sz="1600" dirty="0" smtClean="0">
              <a:latin typeface="Calibri Light" pitchFamily="34" charset="0"/>
              <a:cs typeface="Calibri Light" pitchFamily="34" charset="0"/>
            </a:endParaRPr>
          </a:p>
          <a:p>
            <a:pPr lvl="0" indent="-257175" algn="just">
              <a:spcBef>
                <a:spcPts val="600"/>
              </a:spcBef>
              <a:spcAft>
                <a:spcPts val="600"/>
              </a:spcAft>
            </a:pPr>
            <a:r>
              <a:rPr lang="pl-PL" sz="1800" dirty="0">
                <a:latin typeface="Calibri Light" pitchFamily="34" charset="0"/>
                <a:cs typeface="Calibri Light" pitchFamily="34" charset="0"/>
              </a:rPr>
              <a:t>Zobowiązanie pracodawcy do </a:t>
            </a:r>
            <a:r>
              <a:rPr lang="pl-PL" sz="1800" b="1" dirty="0">
                <a:latin typeface="Calibri Light" pitchFamily="34" charset="0"/>
                <a:cs typeface="Calibri Light" pitchFamily="34" charset="0"/>
              </a:rPr>
              <a:t>poszanowania godności oraz innych dóbr osobistych pracownika. </a:t>
            </a:r>
            <a:endParaRPr lang="pl-PL" sz="1800" dirty="0">
              <a:latin typeface="Calibri Light" pitchFamily="34" charset="0"/>
              <a:cs typeface="Calibri Light" pitchFamily="34" charset="0"/>
            </a:endParaRPr>
          </a:p>
          <a:p>
            <a:pPr lvl="0" indent="-257175" algn="just">
              <a:spcBef>
                <a:spcPts val="600"/>
              </a:spcBef>
              <a:spcAft>
                <a:spcPts val="600"/>
              </a:spcAft>
            </a:pPr>
            <a:r>
              <a:rPr lang="pl-PL" sz="1800" b="1" dirty="0">
                <a:latin typeface="Calibri Light" pitchFamily="34" charset="0"/>
                <a:cs typeface="Calibri Light" pitchFamily="34" charset="0"/>
              </a:rPr>
              <a:t>Prawo do godziwego wynagrodzenia za pracę</a:t>
            </a:r>
            <a:r>
              <a:rPr lang="pl-PL" sz="1800" dirty="0">
                <a:latin typeface="Calibri Light" pitchFamily="34" charset="0"/>
                <a:cs typeface="Calibri Light" pitchFamily="34" charset="0"/>
              </a:rPr>
              <a:t>. </a:t>
            </a:r>
          </a:p>
          <a:p>
            <a:pPr lvl="0" indent="-257175" algn="just">
              <a:spcBef>
                <a:spcPts val="600"/>
              </a:spcBef>
              <a:spcAft>
                <a:spcPts val="600"/>
              </a:spcAft>
            </a:pPr>
            <a:r>
              <a:rPr lang="pl-PL" sz="1800" b="1" dirty="0">
                <a:latin typeface="Calibri Light" pitchFamily="34" charset="0"/>
                <a:cs typeface="Calibri Light" pitchFamily="34" charset="0"/>
              </a:rPr>
              <a:t>Prawo do wypoczynku</a:t>
            </a:r>
            <a:r>
              <a:rPr lang="pl-PL" sz="1800" dirty="0">
                <a:latin typeface="Calibri Light" pitchFamily="34" charset="0"/>
                <a:cs typeface="Calibri Light" pitchFamily="34" charset="0"/>
              </a:rPr>
              <a:t>, które zapewniają przepisy o czasie pracy, dniach wolnych od pracy oraz o urlopach wypoczynkowych. </a:t>
            </a:r>
          </a:p>
          <a:p>
            <a:pPr marL="3175" indent="-3175" algn="just">
              <a:buNone/>
            </a:pPr>
            <a:endParaRPr lang="pl-PL" sz="1600" dirty="0"/>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11</a:t>
            </a:fld>
            <a:endParaRPr lang="pl-P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lvl="0" indent="-257175" algn="just">
              <a:spcBef>
                <a:spcPts val="600"/>
              </a:spcBef>
              <a:spcAft>
                <a:spcPts val="600"/>
              </a:spcAft>
            </a:pPr>
            <a:r>
              <a:rPr lang="pl-PL" sz="1800" dirty="0" smtClean="0">
                <a:latin typeface="Calibri Light" pitchFamily="34" charset="0"/>
                <a:cs typeface="Calibri Light" pitchFamily="34" charset="0"/>
              </a:rPr>
              <a:t>Zobowiązanie pracodawcy do odpowiadania </a:t>
            </a:r>
            <a:r>
              <a:rPr lang="pl-PL" sz="1800" b="1" dirty="0" smtClean="0">
                <a:latin typeface="Calibri Light" pitchFamily="34" charset="0"/>
                <a:cs typeface="Calibri Light" pitchFamily="34" charset="0"/>
              </a:rPr>
              <a:t>na bytowe, socjalne </a:t>
            </a:r>
            <a:br>
              <a:rPr lang="pl-PL" sz="1800" b="1" dirty="0" smtClean="0">
                <a:latin typeface="Calibri Light" pitchFamily="34" charset="0"/>
                <a:cs typeface="Calibri Light" pitchFamily="34" charset="0"/>
              </a:rPr>
            </a:br>
            <a:r>
              <a:rPr lang="pl-PL" sz="1800" b="1" dirty="0" smtClean="0">
                <a:latin typeface="Calibri Light" pitchFamily="34" charset="0"/>
                <a:cs typeface="Calibri Light" pitchFamily="34" charset="0"/>
              </a:rPr>
              <a:t>i kulturalne potrzeby pracowników </a:t>
            </a:r>
            <a:r>
              <a:rPr lang="pl-PL" sz="1800" dirty="0" smtClean="0">
                <a:latin typeface="Calibri Light" pitchFamily="34" charset="0"/>
                <a:cs typeface="Calibri Light" pitchFamily="34" charset="0"/>
              </a:rPr>
              <a:t>(stosownie do możliwości </a:t>
            </a:r>
            <a:br>
              <a:rPr lang="pl-PL" sz="1800" dirty="0" smtClean="0">
                <a:latin typeface="Calibri Light" pitchFamily="34" charset="0"/>
                <a:cs typeface="Calibri Light" pitchFamily="34" charset="0"/>
              </a:rPr>
            </a:br>
            <a:r>
              <a:rPr lang="pl-PL" sz="1800" dirty="0" smtClean="0">
                <a:latin typeface="Calibri Light" pitchFamily="34" charset="0"/>
                <a:cs typeface="Calibri Light" pitchFamily="34" charset="0"/>
              </a:rPr>
              <a:t>i warunków pracodawcy)</a:t>
            </a:r>
          </a:p>
          <a:p>
            <a:pPr lvl="0" indent="-257175" algn="just">
              <a:spcBef>
                <a:spcPts val="600"/>
              </a:spcBef>
              <a:spcAft>
                <a:spcPts val="600"/>
              </a:spcAft>
            </a:pPr>
            <a:r>
              <a:rPr lang="pl-PL" sz="1800" dirty="0" smtClean="0">
                <a:latin typeface="Calibri Light" pitchFamily="34" charset="0"/>
                <a:cs typeface="Calibri Light" pitchFamily="34" charset="0"/>
              </a:rPr>
              <a:t>Zobowiązanie pracodawcy do </a:t>
            </a:r>
            <a:r>
              <a:rPr lang="pl-PL" sz="1800" b="1" dirty="0" smtClean="0">
                <a:latin typeface="Calibri Light" pitchFamily="34" charset="0"/>
                <a:cs typeface="Calibri Light" pitchFamily="34" charset="0"/>
              </a:rPr>
              <a:t>ułatwiania pracownikom podnoszenia kwalifikacji zawodowych. </a:t>
            </a:r>
            <a:endParaRPr lang="pl-PL" sz="1800" dirty="0" smtClean="0">
              <a:latin typeface="Calibri Light" pitchFamily="34" charset="0"/>
              <a:cs typeface="Calibri Light" pitchFamily="34" charset="0"/>
            </a:endParaRPr>
          </a:p>
          <a:p>
            <a:pPr lvl="0" indent="-257175" algn="just">
              <a:spcBef>
                <a:spcPts val="600"/>
              </a:spcBef>
              <a:spcAft>
                <a:spcPts val="600"/>
              </a:spcAft>
            </a:pPr>
            <a:r>
              <a:rPr lang="pl-PL" sz="1800" b="1" dirty="0" smtClean="0">
                <a:latin typeface="Calibri Light" pitchFamily="34" charset="0"/>
                <a:cs typeface="Calibri Light" pitchFamily="34" charset="0"/>
              </a:rPr>
              <a:t>Nadrzędność prawa pracy nad umowami o pracę</a:t>
            </a:r>
            <a:r>
              <a:rPr lang="pl-PL" sz="1800" dirty="0" smtClean="0">
                <a:latin typeface="Calibri Light" pitchFamily="34" charset="0"/>
                <a:cs typeface="Calibri Light" pitchFamily="34" charset="0"/>
              </a:rPr>
              <a:t> (zasada mówiąca </a:t>
            </a:r>
            <a:br>
              <a:rPr lang="pl-PL" sz="1800" dirty="0" smtClean="0">
                <a:latin typeface="Calibri Light" pitchFamily="34" charset="0"/>
                <a:cs typeface="Calibri Light" pitchFamily="34" charset="0"/>
              </a:rPr>
            </a:br>
            <a:r>
              <a:rPr lang="pl-PL" sz="1800" dirty="0" smtClean="0">
                <a:latin typeface="Calibri Light" pitchFamily="34" charset="0"/>
                <a:cs typeface="Calibri Light" pitchFamily="34" charset="0"/>
              </a:rPr>
              <a:t>o tym, że postanowienia umów o pracę nie mogą być mniej korzystne dla pracownika niż przepisy prawa pracy). </a:t>
            </a:r>
          </a:p>
          <a:p>
            <a:pPr lvl="0" indent="-257175" algn="just">
              <a:spcBef>
                <a:spcPts val="600"/>
              </a:spcBef>
              <a:spcAft>
                <a:spcPts val="600"/>
              </a:spcAft>
            </a:pPr>
            <a:r>
              <a:rPr lang="pl-PL" sz="1800" dirty="0" smtClean="0">
                <a:latin typeface="Calibri Light" pitchFamily="34" charset="0"/>
                <a:cs typeface="Calibri Light" pitchFamily="34" charset="0"/>
              </a:rPr>
              <a:t>Zasada mówiąca o </a:t>
            </a:r>
            <a:r>
              <a:rPr lang="pl-PL" sz="1800" b="1" dirty="0" smtClean="0">
                <a:latin typeface="Calibri Light" pitchFamily="34" charset="0"/>
                <a:cs typeface="Calibri Light" pitchFamily="34" charset="0"/>
              </a:rPr>
              <a:t>uczestniczeniu pracowników w zarządzaniu zakładem pracy</a:t>
            </a:r>
            <a:r>
              <a:rPr lang="pl-PL" sz="1800" dirty="0" smtClean="0">
                <a:latin typeface="Calibri Light" pitchFamily="34" charset="0"/>
                <a:cs typeface="Calibri Light" pitchFamily="34" charset="0"/>
              </a:rPr>
              <a:t> w zakresie i na zasadach określonych w odrębnych przepisach. </a:t>
            </a:r>
          </a:p>
          <a:p>
            <a:pPr marL="3175" indent="-3175" algn="just">
              <a:buNone/>
            </a:pPr>
            <a:endParaRPr lang="pl-PL" sz="1600" dirty="0"/>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12</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Podstawowe zasady prawa pracy</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buNone/>
            </a:pPr>
            <a:r>
              <a:rPr lang="pl-PL" sz="1800" dirty="0">
                <a:latin typeface="Calibri Light" pitchFamily="34" charset="0"/>
                <a:cs typeface="Calibri Light" pitchFamily="34" charset="0"/>
              </a:rPr>
              <a:t>W innym miejscu Kodeks Pracy opisuje </a:t>
            </a:r>
            <a:r>
              <a:rPr lang="pl-PL" sz="1800" b="1" dirty="0">
                <a:latin typeface="Calibri Light" pitchFamily="34" charset="0"/>
                <a:cs typeface="Calibri Light" pitchFamily="34" charset="0"/>
              </a:rPr>
              <a:t>podstawowe obowiązki pracodawcy </a:t>
            </a:r>
            <a:r>
              <a:rPr lang="pl-PL" sz="1800" dirty="0">
                <a:latin typeface="Calibri Light" pitchFamily="34" charset="0"/>
                <a:cs typeface="Calibri Light" pitchFamily="34" charset="0"/>
              </a:rPr>
              <a:t>względem pracowników zaznaczając, że pracodawca jest obowiązany w szczególności:</a:t>
            </a:r>
          </a:p>
          <a:p>
            <a:pPr lvl="0" algn="just">
              <a:spcBef>
                <a:spcPts val="600"/>
              </a:spcBef>
              <a:spcAft>
                <a:spcPts val="600"/>
              </a:spcAft>
            </a:pPr>
            <a:r>
              <a:rPr lang="pl-PL" sz="1800" b="1" dirty="0">
                <a:latin typeface="Calibri Light" pitchFamily="34" charset="0"/>
                <a:cs typeface="Calibri Light" pitchFamily="34" charset="0"/>
              </a:rPr>
              <a:t>zaznajamiać pracowników</a:t>
            </a:r>
            <a:r>
              <a:rPr lang="pl-PL" sz="1800" dirty="0">
                <a:latin typeface="Calibri Light" pitchFamily="34" charset="0"/>
                <a:cs typeface="Calibri Light" pitchFamily="34" charset="0"/>
              </a:rPr>
              <a:t> podejmujących pracę z </a:t>
            </a:r>
            <a:r>
              <a:rPr lang="pl-PL" sz="1800" b="1" dirty="0">
                <a:latin typeface="Calibri Light" pitchFamily="34" charset="0"/>
                <a:cs typeface="Calibri Light" pitchFamily="34" charset="0"/>
              </a:rPr>
              <a:t>zakresem ich obowiązków, sposobem wykonywania pracy </a:t>
            </a:r>
            <a:r>
              <a:rPr lang="pl-PL" sz="1800" dirty="0">
                <a:latin typeface="Calibri Light" pitchFamily="34" charset="0"/>
                <a:cs typeface="Calibri Light" pitchFamily="34" charset="0"/>
              </a:rPr>
              <a:t>na wyznaczonych stanowiskach oraz </a:t>
            </a:r>
            <a:r>
              <a:rPr lang="pl-PL" sz="1800" b="1" dirty="0">
                <a:latin typeface="Calibri Light" pitchFamily="34" charset="0"/>
                <a:cs typeface="Calibri Light" pitchFamily="34" charset="0"/>
              </a:rPr>
              <a:t>ich podstawowymi uprawnieniami;</a:t>
            </a:r>
            <a:endParaRPr lang="pl-PL" sz="1800" dirty="0">
              <a:latin typeface="Calibri Light" pitchFamily="34" charset="0"/>
              <a:cs typeface="Calibri Light" pitchFamily="34" charset="0"/>
            </a:endParaRPr>
          </a:p>
          <a:p>
            <a:pPr lvl="0" algn="just">
              <a:spcBef>
                <a:spcPts val="600"/>
              </a:spcBef>
              <a:spcAft>
                <a:spcPts val="600"/>
              </a:spcAft>
            </a:pPr>
            <a:r>
              <a:rPr lang="pl-PL" sz="1800" b="1" dirty="0">
                <a:latin typeface="Calibri Light" pitchFamily="34" charset="0"/>
                <a:cs typeface="Calibri Light" pitchFamily="34" charset="0"/>
              </a:rPr>
              <a:t>organizować pracę w sposób zapewniający pełne wykorzystanie czasu pracy</a:t>
            </a:r>
            <a:r>
              <a:rPr lang="pl-PL" sz="1800" dirty="0">
                <a:latin typeface="Calibri Light" pitchFamily="34" charset="0"/>
                <a:cs typeface="Calibri Light" pitchFamily="34" charset="0"/>
              </a:rPr>
              <a:t>, jak również osiąganie przez pracowników, przy wykorzystaniu ich uzdolnień i kwalifikacji, </a:t>
            </a:r>
            <a:r>
              <a:rPr lang="pl-PL" sz="1800" b="1" dirty="0">
                <a:latin typeface="Calibri Light" pitchFamily="34" charset="0"/>
                <a:cs typeface="Calibri Light" pitchFamily="34" charset="0"/>
              </a:rPr>
              <a:t>wysokiej wydajności </a:t>
            </a:r>
            <a:r>
              <a:rPr lang="pl-PL" sz="1800" b="1" dirty="0" smtClean="0">
                <a:latin typeface="Calibri Light" pitchFamily="34" charset="0"/>
                <a:cs typeface="Calibri Light" pitchFamily="34" charset="0"/>
              </a:rPr>
              <a:t/>
            </a:r>
            <a:br>
              <a:rPr lang="pl-PL" sz="1800" b="1" dirty="0" smtClean="0">
                <a:latin typeface="Calibri Light" pitchFamily="34" charset="0"/>
                <a:cs typeface="Calibri Light" pitchFamily="34" charset="0"/>
              </a:rPr>
            </a:br>
            <a:r>
              <a:rPr lang="pl-PL" sz="1800" b="1" dirty="0" smtClean="0">
                <a:latin typeface="Calibri Light" pitchFamily="34" charset="0"/>
                <a:cs typeface="Calibri Light" pitchFamily="34" charset="0"/>
              </a:rPr>
              <a:t>i </a:t>
            </a:r>
            <a:r>
              <a:rPr lang="pl-PL" sz="1800" b="1" dirty="0">
                <a:latin typeface="Calibri Light" pitchFamily="34" charset="0"/>
                <a:cs typeface="Calibri Light" pitchFamily="34" charset="0"/>
              </a:rPr>
              <a:t>należytej jakości pracy; </a:t>
            </a:r>
            <a:endParaRPr lang="pl-PL" sz="1800" dirty="0">
              <a:latin typeface="Calibri Light" pitchFamily="34" charset="0"/>
              <a:cs typeface="Calibri Light" pitchFamily="34" charset="0"/>
            </a:endParaRPr>
          </a:p>
          <a:p>
            <a:pPr marL="3175" indent="-3175" algn="just">
              <a:buNone/>
            </a:pPr>
            <a:endParaRPr lang="pl-PL" sz="1600" dirty="0"/>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13</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pracodawcy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lvl="0" indent="-257175" algn="just"/>
            <a:r>
              <a:rPr lang="pl-PL" sz="1800" b="1" dirty="0">
                <a:latin typeface="Calibri Light" pitchFamily="34" charset="0"/>
                <a:cs typeface="Calibri Light" pitchFamily="34" charset="0"/>
              </a:rPr>
              <a:t>organizować pracę w sposób zapewniający zmniejszenie uciążliwości pracy</a:t>
            </a:r>
            <a:r>
              <a:rPr lang="pl-PL" sz="1800" dirty="0">
                <a:latin typeface="Calibri Light" pitchFamily="34" charset="0"/>
                <a:cs typeface="Calibri Light" pitchFamily="34" charset="0"/>
              </a:rPr>
              <a:t>, zwłaszcza pracy monotonnej i pracy w ustalonym z góry tempie; </a:t>
            </a:r>
          </a:p>
          <a:p>
            <a:pPr lvl="0" indent="-257175" algn="just"/>
            <a:r>
              <a:rPr lang="pl-PL" sz="1800" b="1" dirty="0">
                <a:latin typeface="Calibri Light" pitchFamily="34" charset="0"/>
                <a:cs typeface="Calibri Light" pitchFamily="34" charset="0"/>
              </a:rPr>
              <a:t>terminowo i prawidłowo wypłacać wynagrodzenie; </a:t>
            </a:r>
            <a:endParaRPr lang="pl-PL" sz="1800" dirty="0">
              <a:latin typeface="Calibri Light" pitchFamily="34" charset="0"/>
              <a:cs typeface="Calibri Light" pitchFamily="34" charset="0"/>
            </a:endParaRPr>
          </a:p>
          <a:p>
            <a:pPr lvl="0" indent="-257175" algn="just"/>
            <a:r>
              <a:rPr lang="pl-PL" sz="1800" b="1" dirty="0">
                <a:latin typeface="Calibri Light" pitchFamily="34" charset="0"/>
                <a:cs typeface="Calibri Light" pitchFamily="34" charset="0"/>
              </a:rPr>
              <a:t>ułatwiać pracownikom podnoszenie kwalifikacji zawodowych; </a:t>
            </a:r>
            <a:endParaRPr lang="pl-PL" sz="1800" dirty="0">
              <a:latin typeface="Calibri Light" pitchFamily="34" charset="0"/>
              <a:cs typeface="Calibri Light" pitchFamily="34" charset="0"/>
            </a:endParaRPr>
          </a:p>
          <a:p>
            <a:pPr lvl="0" indent="-257175" algn="just"/>
            <a:r>
              <a:rPr lang="pl-PL" sz="1800" dirty="0">
                <a:latin typeface="Calibri Light" pitchFamily="34" charset="0"/>
                <a:cs typeface="Calibri Light" pitchFamily="34" charset="0"/>
              </a:rPr>
              <a:t>zaspokajać w miarę posiadanych środków </a:t>
            </a:r>
            <a:r>
              <a:rPr lang="pl-PL" sz="1800" b="1" dirty="0">
                <a:latin typeface="Calibri Light" pitchFamily="34" charset="0"/>
                <a:cs typeface="Calibri Light" pitchFamily="34" charset="0"/>
              </a:rPr>
              <a:t>socjalne potrzeby pracowników; </a:t>
            </a:r>
            <a:endParaRPr lang="pl-PL" sz="1800" dirty="0">
              <a:latin typeface="Calibri Light" pitchFamily="34" charset="0"/>
              <a:cs typeface="Calibri Light" pitchFamily="34" charset="0"/>
            </a:endParaRPr>
          </a:p>
          <a:p>
            <a:pPr lvl="0" indent="-257175" algn="just"/>
            <a:r>
              <a:rPr lang="pl-PL" sz="1800" dirty="0">
                <a:latin typeface="Calibri Light" pitchFamily="34" charset="0"/>
                <a:cs typeface="Calibri Light" pitchFamily="34" charset="0"/>
              </a:rPr>
              <a:t>stosować obiektywne i sprawiedliwe </a:t>
            </a:r>
            <a:r>
              <a:rPr lang="pl-PL" sz="1800" b="1" dirty="0">
                <a:latin typeface="Calibri Light" pitchFamily="34" charset="0"/>
                <a:cs typeface="Calibri Light" pitchFamily="34" charset="0"/>
              </a:rPr>
              <a:t>kryteria oceny pracowników oraz wyników ich pracy;</a:t>
            </a:r>
            <a:r>
              <a:rPr lang="pl-PL" sz="1800" dirty="0">
                <a:latin typeface="Calibri Light" pitchFamily="34" charset="0"/>
                <a:cs typeface="Calibri Light" pitchFamily="34" charset="0"/>
              </a:rPr>
              <a:t> </a:t>
            </a:r>
          </a:p>
          <a:p>
            <a:pPr lvl="0" indent="-257175" algn="just"/>
            <a:r>
              <a:rPr lang="pl-PL" sz="1800" b="1" dirty="0">
                <a:latin typeface="Calibri Light" pitchFamily="34" charset="0"/>
                <a:cs typeface="Calibri Light" pitchFamily="34" charset="0"/>
              </a:rPr>
              <a:t>wpływać na kształtowanie w zakładzie pracy zasad współżycia społecznego.</a:t>
            </a:r>
            <a:endParaRPr lang="pl-PL" sz="1800" dirty="0">
              <a:latin typeface="Calibri Light" pitchFamily="34" charset="0"/>
              <a:cs typeface="Calibri Light" pitchFamily="34" charset="0"/>
            </a:endParaRPr>
          </a:p>
          <a:p>
            <a:pPr marL="3175" indent="-3175" algn="just">
              <a:buNone/>
            </a:pPr>
            <a:endParaRPr lang="pl-PL" sz="1600" dirty="0"/>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14</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pracodawcy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60363" indent="-360363" algn="just">
              <a:buNone/>
            </a:pPr>
            <a:r>
              <a:rPr lang="pl-PL" sz="1800" dirty="0">
                <a:latin typeface="Calibri Light" pitchFamily="34" charset="0"/>
                <a:cs typeface="Calibri Light" pitchFamily="34" charset="0"/>
              </a:rPr>
              <a:t>Oczywiście pracodawca jest również zobowiązany </a:t>
            </a:r>
            <a:r>
              <a:rPr lang="pl-PL" sz="1800" dirty="0" smtClean="0">
                <a:latin typeface="Calibri Light" pitchFamily="34" charset="0"/>
                <a:cs typeface="Calibri Light" pitchFamily="34" charset="0"/>
              </a:rPr>
              <a:t>do:</a:t>
            </a:r>
          </a:p>
          <a:p>
            <a:pPr marL="360363" indent="-274638" algn="just"/>
            <a:r>
              <a:rPr lang="pl-PL" sz="1800" b="1" dirty="0" smtClean="0">
                <a:latin typeface="Calibri Light" pitchFamily="34" charset="0"/>
                <a:cs typeface="Calibri Light" pitchFamily="34" charset="0"/>
              </a:rPr>
              <a:t>zapewnienia </a:t>
            </a:r>
            <a:r>
              <a:rPr lang="pl-PL" sz="1800" b="1" dirty="0">
                <a:latin typeface="Calibri Light" pitchFamily="34" charset="0"/>
                <a:cs typeface="Calibri Light" pitchFamily="34" charset="0"/>
              </a:rPr>
              <a:t>bezpiecznych i higienicznych warunków </a:t>
            </a:r>
            <a:r>
              <a:rPr lang="pl-PL" sz="1800" b="1" dirty="0" smtClean="0">
                <a:latin typeface="Calibri Light" pitchFamily="34" charset="0"/>
                <a:cs typeface="Calibri Light" pitchFamily="34" charset="0"/>
              </a:rPr>
              <a:t>pracy,</a:t>
            </a:r>
          </a:p>
          <a:p>
            <a:pPr marL="360363" indent="-274638" algn="just"/>
            <a:r>
              <a:rPr lang="pl-PL" sz="1800" b="1" dirty="0" smtClean="0">
                <a:latin typeface="Calibri Light" pitchFamily="34" charset="0"/>
                <a:cs typeface="Calibri Light" pitchFamily="34" charset="0"/>
              </a:rPr>
              <a:t>przeciwdziałania </a:t>
            </a:r>
            <a:r>
              <a:rPr lang="pl-PL" sz="1800" b="1" dirty="0">
                <a:latin typeface="Calibri Light" pitchFamily="34" charset="0"/>
                <a:cs typeface="Calibri Light" pitchFamily="34" charset="0"/>
              </a:rPr>
              <a:t>dyskryminacji, </a:t>
            </a:r>
            <a:r>
              <a:rPr lang="pl-PL" sz="1800" dirty="0">
                <a:latin typeface="Calibri Light" pitchFamily="34" charset="0"/>
                <a:cs typeface="Calibri Light" pitchFamily="34" charset="0"/>
              </a:rPr>
              <a:t>w szczególności ze względu na płeć, wiek, niepełnosprawność, rasę, religię, narodowość, przekonania polityczne, przynależność związkową, pochodzenie etniczne, wyznanie, orientację seksualną, rodzaj zatrudnienia (czas określony/nieokreślony, pełny/niepełny wymiar czasu pracy). </a:t>
            </a:r>
            <a:endParaRPr lang="pl-PL" sz="1800" dirty="0" smtClean="0">
              <a:latin typeface="Calibri Light" pitchFamily="34" charset="0"/>
              <a:cs typeface="Calibri Light" pitchFamily="34" charset="0"/>
            </a:endParaRPr>
          </a:p>
          <a:p>
            <a:pPr marL="360363" indent="-274638" algn="just"/>
            <a:r>
              <a:rPr lang="pl-PL" sz="1800" b="1" dirty="0">
                <a:latin typeface="Calibri Light" pitchFamily="34" charset="0"/>
                <a:cs typeface="Calibri Light" pitchFamily="34" charset="0"/>
              </a:rPr>
              <a:t>p</a:t>
            </a:r>
            <a:r>
              <a:rPr lang="pl-PL" sz="1800" b="1" dirty="0" smtClean="0">
                <a:latin typeface="Calibri Light" pitchFamily="34" charset="0"/>
                <a:cs typeface="Calibri Light" pitchFamily="34" charset="0"/>
              </a:rPr>
              <a:t>rowadzenia i przechowywania dokumentacji związanej </a:t>
            </a:r>
            <a:r>
              <a:rPr lang="pl-PL" sz="1800" b="1" dirty="0">
                <a:latin typeface="Calibri Light" pitchFamily="34" charset="0"/>
                <a:cs typeface="Calibri Light" pitchFamily="34" charset="0"/>
              </a:rPr>
              <a:t>ze stosunkiem </a:t>
            </a:r>
            <a:r>
              <a:rPr lang="pl-PL" sz="1800" b="1" dirty="0" smtClean="0">
                <a:latin typeface="Calibri Light" pitchFamily="34" charset="0"/>
                <a:cs typeface="Calibri Light" pitchFamily="34" charset="0"/>
              </a:rPr>
              <a:t>pracy</a:t>
            </a:r>
            <a:r>
              <a:rPr lang="pl-PL" sz="1800" dirty="0">
                <a:latin typeface="Calibri Light" pitchFamily="34" charset="0"/>
                <a:cs typeface="Calibri Light" pitchFamily="34" charset="0"/>
              </a:rPr>
              <a:t>,</a:t>
            </a:r>
            <a:endParaRPr lang="pl-PL" sz="1800" dirty="0" smtClean="0">
              <a:latin typeface="Calibri Light" pitchFamily="34" charset="0"/>
              <a:cs typeface="Calibri Light" pitchFamily="34" charset="0"/>
            </a:endParaRPr>
          </a:p>
          <a:p>
            <a:pPr marL="360363" indent="-274638" algn="just"/>
            <a:r>
              <a:rPr lang="pl-PL" sz="1800" b="1" dirty="0">
                <a:latin typeface="Calibri Light" pitchFamily="34" charset="0"/>
                <a:cs typeface="Calibri Light" pitchFamily="34" charset="0"/>
              </a:rPr>
              <a:t>w</a:t>
            </a:r>
            <a:r>
              <a:rPr lang="pl-PL" sz="1800" b="1" dirty="0" smtClean="0">
                <a:latin typeface="Calibri Light" pitchFamily="34" charset="0"/>
                <a:cs typeface="Calibri Light" pitchFamily="34" charset="0"/>
              </a:rPr>
              <a:t>spierania osób, które </a:t>
            </a:r>
            <a:r>
              <a:rPr lang="pl-PL" sz="1800" b="1" dirty="0">
                <a:latin typeface="Calibri Light" pitchFamily="34" charset="0"/>
                <a:cs typeface="Calibri Light" pitchFamily="34" charset="0"/>
              </a:rPr>
              <a:t>podejmują zatrudnienie bezpośrednio po ukończeniu szkoły</a:t>
            </a:r>
            <a:r>
              <a:rPr lang="pl-PL" sz="1800" dirty="0">
                <a:latin typeface="Calibri Light" pitchFamily="34" charset="0"/>
                <a:cs typeface="Calibri Light" pitchFamily="34" charset="0"/>
              </a:rPr>
              <a:t> w „przystosowaniu się do należytego wykonywania pracy”. </a:t>
            </a:r>
          </a:p>
          <a:p>
            <a:pPr marL="3175" indent="-3175" algn="just">
              <a:buNone/>
            </a:pPr>
            <a:endParaRPr lang="pl-PL" sz="1600" dirty="0"/>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15</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pracodawcy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spcBef>
                <a:spcPts val="600"/>
              </a:spcBef>
              <a:spcAft>
                <a:spcPts val="600"/>
              </a:spcAft>
              <a:buNone/>
            </a:pPr>
            <a:r>
              <a:rPr lang="pl-PL" sz="1600" dirty="0">
                <a:latin typeface="Calibri Light" pitchFamily="34" charset="0"/>
                <a:cs typeface="Calibri Light" pitchFamily="34" charset="0"/>
              </a:rPr>
              <a:t>Opisane wyżej podstawowe zasady </a:t>
            </a:r>
            <a:r>
              <a:rPr lang="pl-PL" sz="1600" dirty="0" smtClean="0">
                <a:latin typeface="Calibri Light" pitchFamily="34" charset="0"/>
                <a:cs typeface="Calibri Light" pitchFamily="34" charset="0"/>
              </a:rPr>
              <a:t>prawa pracy oraz </a:t>
            </a:r>
            <a:r>
              <a:rPr lang="pl-PL" sz="1600" dirty="0">
                <a:latin typeface="Calibri Light" pitchFamily="34" charset="0"/>
                <a:cs typeface="Calibri Light" pitchFamily="34" charset="0"/>
              </a:rPr>
              <a:t>zobowiązania pracodawcy są przez Kodeks pracy szczegółowo </a:t>
            </a:r>
            <a:r>
              <a:rPr lang="pl-PL" sz="1600" dirty="0" smtClean="0">
                <a:latin typeface="Calibri Light" pitchFamily="34" charset="0"/>
                <a:cs typeface="Calibri Light" pitchFamily="34" charset="0"/>
              </a:rPr>
              <a:t>regulowane w poszczególnych rozdziałach. </a:t>
            </a:r>
            <a:r>
              <a:rPr lang="pl-PL" sz="1600" dirty="0" smtClean="0">
                <a:latin typeface="Calibri Light" pitchFamily="34" charset="0"/>
                <a:cs typeface="Calibri Light" pitchFamily="34" charset="0"/>
              </a:rPr>
              <a:t>Przywoływanie w tym miejscu wszystkich przepisów mijało by się z celem. Jeśli interesują Cię regulacje dotyczące wybranej kwestii odsyłamy właściwego rozdziału KP (link do aktualnej wersji ustawy znajduje się w materiałach uzupełniających). Poniżej prezentujemy listę zagadnień, które Kodeks pracy reguluje w sposób szczegółowy. Należą do nich zasady dotyczące:</a:t>
            </a:r>
            <a:endParaRPr lang="pl-PL" sz="1600" dirty="0">
              <a:latin typeface="Calibri Light" pitchFamily="34" charset="0"/>
              <a:cs typeface="Calibri Light" pitchFamily="34" charset="0"/>
            </a:endParaRPr>
          </a:p>
          <a:p>
            <a:pPr lvl="0" indent="-257175">
              <a:spcBef>
                <a:spcPts val="0"/>
              </a:spcBef>
              <a:spcAft>
                <a:spcPts val="600"/>
              </a:spcAft>
            </a:pPr>
            <a:r>
              <a:rPr lang="pl-PL" sz="1800" dirty="0" smtClean="0">
                <a:latin typeface="Calibri Light" pitchFamily="34" charset="0"/>
                <a:cs typeface="Calibri Light" pitchFamily="34" charset="0"/>
              </a:rPr>
              <a:t>równego traktowania </a:t>
            </a:r>
            <a:r>
              <a:rPr lang="pl-PL" sz="1800" dirty="0">
                <a:latin typeface="Calibri Light" pitchFamily="34" charset="0"/>
                <a:cs typeface="Calibri Light" pitchFamily="34" charset="0"/>
              </a:rPr>
              <a:t>w zatrudnieniu i </a:t>
            </a:r>
            <a:r>
              <a:rPr lang="pl-PL" sz="1800" b="1" dirty="0" smtClean="0">
                <a:latin typeface="Calibri Light" pitchFamily="34" charset="0"/>
                <a:cs typeface="Calibri Light" pitchFamily="34" charset="0"/>
              </a:rPr>
              <a:t>przeciwdziałania </a:t>
            </a:r>
            <a:r>
              <a:rPr lang="pl-PL" sz="1800" b="1" dirty="0">
                <a:latin typeface="Calibri Light" pitchFamily="34" charset="0"/>
                <a:cs typeface="Calibri Light" pitchFamily="34" charset="0"/>
              </a:rPr>
              <a:t>dyskryminacji,</a:t>
            </a:r>
            <a:r>
              <a:rPr lang="pl-PL" sz="1800" dirty="0">
                <a:latin typeface="Calibri Light" pitchFamily="34" charset="0"/>
                <a:cs typeface="Calibri Light" pitchFamily="34" charset="0"/>
              </a:rPr>
              <a:t>  </a:t>
            </a:r>
          </a:p>
          <a:p>
            <a:pPr lvl="0" indent="-257175">
              <a:spcBef>
                <a:spcPts val="0"/>
              </a:spcBef>
              <a:spcAft>
                <a:spcPts val="600"/>
              </a:spcAft>
            </a:pPr>
            <a:r>
              <a:rPr lang="pl-PL" sz="1800" b="1" dirty="0" smtClean="0">
                <a:latin typeface="Calibri Light" pitchFamily="34" charset="0"/>
                <a:cs typeface="Calibri Light" pitchFamily="34" charset="0"/>
              </a:rPr>
              <a:t>zawierania </a:t>
            </a:r>
            <a:r>
              <a:rPr lang="pl-PL" sz="1800" b="1" dirty="0">
                <a:latin typeface="Calibri Light" pitchFamily="34" charset="0"/>
                <a:cs typeface="Calibri Light" pitchFamily="34" charset="0"/>
              </a:rPr>
              <a:t>i </a:t>
            </a:r>
            <a:r>
              <a:rPr lang="pl-PL" sz="1800" b="1" dirty="0" smtClean="0">
                <a:latin typeface="Calibri Light" pitchFamily="34" charset="0"/>
                <a:cs typeface="Calibri Light" pitchFamily="34" charset="0"/>
              </a:rPr>
              <a:t>rozwiązywania </a:t>
            </a:r>
            <a:r>
              <a:rPr lang="pl-PL" sz="1800" b="1" dirty="0">
                <a:latin typeface="Calibri Light" pitchFamily="34" charset="0"/>
                <a:cs typeface="Calibri Light" pitchFamily="34" charset="0"/>
              </a:rPr>
              <a:t>umów o pracę; </a:t>
            </a:r>
            <a:endParaRPr lang="pl-PL" sz="1800" dirty="0">
              <a:latin typeface="Calibri Light" pitchFamily="34" charset="0"/>
              <a:cs typeface="Calibri Light" pitchFamily="34" charset="0"/>
            </a:endParaRPr>
          </a:p>
          <a:p>
            <a:pPr lvl="0" indent="-257175">
              <a:spcBef>
                <a:spcPts val="0"/>
              </a:spcBef>
              <a:spcAft>
                <a:spcPts val="600"/>
              </a:spcAft>
            </a:pPr>
            <a:r>
              <a:rPr lang="pl-PL" sz="1800" b="1" dirty="0" smtClean="0">
                <a:latin typeface="Calibri Light" pitchFamily="34" charset="0"/>
                <a:cs typeface="Calibri Light" pitchFamily="34" charset="0"/>
              </a:rPr>
              <a:t>kwestii wynagrodzeń </a:t>
            </a:r>
            <a:r>
              <a:rPr lang="pl-PL" sz="1800" b="1" dirty="0">
                <a:latin typeface="Calibri Light" pitchFamily="34" charset="0"/>
                <a:cs typeface="Calibri Light" pitchFamily="34" charset="0"/>
              </a:rPr>
              <a:t>oraz świadczeń</a:t>
            </a:r>
            <a:r>
              <a:rPr lang="pl-PL" sz="1800" dirty="0">
                <a:latin typeface="Calibri Light" pitchFamily="34" charset="0"/>
                <a:cs typeface="Calibri Light" pitchFamily="34" charset="0"/>
              </a:rPr>
              <a:t> przysługujących pracownikowi w okresie czasowej niezdolności do pracy; </a:t>
            </a:r>
            <a:endParaRPr lang="pl-PL" sz="1800" dirty="0" smtClean="0">
              <a:latin typeface="Calibri Light" pitchFamily="34" charset="0"/>
              <a:cs typeface="Calibri Light" pitchFamily="34" charset="0"/>
            </a:endParaRPr>
          </a:p>
          <a:p>
            <a:pPr lvl="0">
              <a:buNone/>
            </a:pPr>
            <a:endParaRPr lang="pl-PL" sz="1800" dirty="0">
              <a:latin typeface="Calibri Light" pitchFamily="34" charset="0"/>
              <a:cs typeface="Calibri Light" pitchFamily="34" charset="0"/>
            </a:endParaRP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16</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Obszary regulacji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lvl="0">
              <a:spcBef>
                <a:spcPts val="600"/>
              </a:spcBef>
              <a:spcAft>
                <a:spcPts val="600"/>
              </a:spcAft>
            </a:pPr>
            <a:r>
              <a:rPr lang="pl-PL" sz="1800" dirty="0" smtClean="0">
                <a:latin typeface="Calibri Light" pitchFamily="34" charset="0"/>
                <a:cs typeface="Calibri Light" pitchFamily="34" charset="0"/>
              </a:rPr>
              <a:t>zagadnień związanych z </a:t>
            </a:r>
            <a:r>
              <a:rPr lang="pl-PL" sz="1800" b="1" dirty="0" smtClean="0">
                <a:latin typeface="Calibri Light" pitchFamily="34" charset="0"/>
                <a:cs typeface="Calibri Light" pitchFamily="34" charset="0"/>
              </a:rPr>
              <a:t>czasem pracy i urlopami; </a:t>
            </a:r>
            <a:endParaRPr lang="pl-PL" sz="1800" dirty="0" smtClean="0">
              <a:latin typeface="Calibri Light" pitchFamily="34" charset="0"/>
              <a:cs typeface="Calibri Light" pitchFamily="34" charset="0"/>
            </a:endParaRPr>
          </a:p>
          <a:p>
            <a:pPr>
              <a:spcBef>
                <a:spcPts val="600"/>
              </a:spcBef>
              <a:spcAft>
                <a:spcPts val="600"/>
              </a:spcAft>
            </a:pPr>
            <a:r>
              <a:rPr lang="pl-PL" sz="1800" dirty="0" smtClean="0">
                <a:latin typeface="Calibri Light" pitchFamily="34" charset="0"/>
                <a:cs typeface="Calibri Light" pitchFamily="34" charset="0"/>
              </a:rPr>
              <a:t>uprawnień pracowników związanych z</a:t>
            </a:r>
            <a:r>
              <a:rPr lang="pl-PL" sz="1800" b="1" dirty="0" smtClean="0">
                <a:latin typeface="Calibri Light" pitchFamily="34" charset="0"/>
                <a:cs typeface="Calibri Light" pitchFamily="34" charset="0"/>
              </a:rPr>
              <a:t> rodzicielstwem,</a:t>
            </a:r>
            <a:r>
              <a:rPr lang="pl-PL" sz="1800" dirty="0" smtClean="0">
                <a:latin typeface="Calibri Light" pitchFamily="34" charset="0"/>
                <a:cs typeface="Calibri Light" pitchFamily="34" charset="0"/>
              </a:rPr>
              <a:t> </a:t>
            </a:r>
          </a:p>
          <a:p>
            <a:pPr lvl="0">
              <a:spcBef>
                <a:spcPts val="600"/>
              </a:spcBef>
              <a:spcAft>
                <a:spcPts val="600"/>
              </a:spcAft>
            </a:pPr>
            <a:r>
              <a:rPr lang="pl-PL" sz="1800" dirty="0" smtClean="0">
                <a:latin typeface="Calibri Light" pitchFamily="34" charset="0"/>
                <a:cs typeface="Calibri Light" pitchFamily="34" charset="0"/>
              </a:rPr>
              <a:t>szczegółowych kwestii związanych z </a:t>
            </a:r>
            <a:r>
              <a:rPr lang="pl-PL" sz="1800" b="1" dirty="0">
                <a:latin typeface="Calibri Light" pitchFamily="34" charset="0"/>
                <a:cs typeface="Calibri Light" pitchFamily="34" charset="0"/>
              </a:rPr>
              <a:t>zapewnieniem bezpieczeństwa </a:t>
            </a:r>
            <a:r>
              <a:rPr lang="pl-PL" sz="1800" b="1" dirty="0" smtClean="0">
                <a:latin typeface="Calibri Light" pitchFamily="34" charset="0"/>
                <a:cs typeface="Calibri Light" pitchFamily="34" charset="0"/>
              </a:rPr>
              <a:t/>
            </a:r>
            <a:br>
              <a:rPr lang="pl-PL" sz="1800" b="1" dirty="0" smtClean="0">
                <a:latin typeface="Calibri Light" pitchFamily="34" charset="0"/>
                <a:cs typeface="Calibri Light" pitchFamily="34" charset="0"/>
              </a:rPr>
            </a:br>
            <a:r>
              <a:rPr lang="pl-PL" sz="1800" b="1" dirty="0" smtClean="0">
                <a:latin typeface="Calibri Light" pitchFamily="34" charset="0"/>
                <a:cs typeface="Calibri Light" pitchFamily="34" charset="0"/>
              </a:rPr>
              <a:t>i </a:t>
            </a:r>
            <a:r>
              <a:rPr lang="pl-PL" sz="1800" b="1" dirty="0">
                <a:latin typeface="Calibri Light" pitchFamily="34" charset="0"/>
                <a:cs typeface="Calibri Light" pitchFamily="34" charset="0"/>
              </a:rPr>
              <a:t>higieny pracy,</a:t>
            </a:r>
            <a:r>
              <a:rPr lang="pl-PL" sz="1800" dirty="0">
                <a:latin typeface="Calibri Light" pitchFamily="34" charset="0"/>
                <a:cs typeface="Calibri Light" pitchFamily="34" charset="0"/>
              </a:rPr>
              <a:t>  </a:t>
            </a:r>
          </a:p>
          <a:p>
            <a:pPr lvl="0">
              <a:spcBef>
                <a:spcPts val="600"/>
              </a:spcBef>
              <a:spcAft>
                <a:spcPts val="600"/>
              </a:spcAft>
            </a:pPr>
            <a:r>
              <a:rPr lang="pl-PL" sz="1800" dirty="0" smtClean="0">
                <a:latin typeface="Calibri Light" pitchFamily="34" charset="0"/>
                <a:cs typeface="Calibri Light" pitchFamily="34" charset="0"/>
              </a:rPr>
              <a:t>kwestii </a:t>
            </a:r>
            <a:r>
              <a:rPr lang="pl-PL" sz="1800" b="1" dirty="0">
                <a:latin typeface="Calibri Light" pitchFamily="34" charset="0"/>
                <a:cs typeface="Calibri Light" pitchFamily="34" charset="0"/>
              </a:rPr>
              <a:t>układów zbiorowych </a:t>
            </a:r>
            <a:endParaRPr lang="pl-PL" sz="1800" dirty="0">
              <a:latin typeface="Calibri Light" pitchFamily="34" charset="0"/>
              <a:cs typeface="Calibri Light" pitchFamily="34" charset="0"/>
            </a:endParaRPr>
          </a:p>
          <a:p>
            <a:pPr lvl="0">
              <a:spcBef>
                <a:spcPts val="600"/>
              </a:spcBef>
              <a:spcAft>
                <a:spcPts val="600"/>
              </a:spcAft>
            </a:pPr>
            <a:r>
              <a:rPr lang="pl-PL" sz="1800" dirty="0" smtClean="0">
                <a:latin typeface="Calibri Light" pitchFamily="34" charset="0"/>
                <a:cs typeface="Calibri Light" pitchFamily="34" charset="0"/>
              </a:rPr>
              <a:t>zagadnień </a:t>
            </a:r>
            <a:r>
              <a:rPr lang="pl-PL" sz="1800" dirty="0">
                <a:latin typeface="Calibri Light" pitchFamily="34" charset="0"/>
                <a:cs typeface="Calibri Light" pitchFamily="34" charset="0"/>
              </a:rPr>
              <a:t>związane z </a:t>
            </a:r>
            <a:r>
              <a:rPr lang="pl-PL" sz="1800" b="1" dirty="0">
                <a:latin typeface="Calibri Light" pitchFamily="34" charset="0"/>
                <a:cs typeface="Calibri Light" pitchFamily="34" charset="0"/>
              </a:rPr>
              <a:t>nadzorem i kontrolą przestrzegania prawa pracy.</a:t>
            </a:r>
            <a:r>
              <a:rPr lang="pl-PL" sz="1800" dirty="0">
                <a:latin typeface="Calibri Light" pitchFamily="34" charset="0"/>
                <a:cs typeface="Calibri Light" pitchFamily="34" charset="0"/>
              </a:rPr>
              <a:t> </a:t>
            </a:r>
            <a:endParaRPr lang="pl-PL" sz="1800" dirty="0" smtClean="0">
              <a:latin typeface="Calibri Light" pitchFamily="34" charset="0"/>
              <a:cs typeface="Calibri Light" pitchFamily="34" charset="0"/>
            </a:endParaRP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17</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Obszary regulacji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buNone/>
            </a:pPr>
            <a:r>
              <a:rPr lang="pl-PL" sz="1600" dirty="0">
                <a:latin typeface="Calibri Light" pitchFamily="34" charset="0"/>
                <a:cs typeface="Calibri Light" pitchFamily="34" charset="0"/>
              </a:rPr>
              <a:t>Kończąc pomału przegląd praw pracowniczych wynikających z Kodeksu pracy warto przypomnieć, że w ustawie tej </a:t>
            </a:r>
            <a:r>
              <a:rPr lang="pl-PL" sz="1600" dirty="0" smtClean="0">
                <a:latin typeface="Calibri Light" pitchFamily="34" charset="0"/>
                <a:cs typeface="Calibri Light" pitchFamily="34" charset="0"/>
              </a:rPr>
              <a:t>opisane </a:t>
            </a:r>
            <a:r>
              <a:rPr lang="pl-PL" sz="1600" dirty="0">
                <a:latin typeface="Calibri Light" pitchFamily="34" charset="0"/>
                <a:cs typeface="Calibri Light" pitchFamily="34" charset="0"/>
              </a:rPr>
              <a:t>są również obowiązki pracodawcy w zakresie przeciwdziałania mobbingowi. Czym jest mobbing w rozumieniu Kodeksu pracy?</a:t>
            </a: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18</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mobbingiem</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6" name="pole tekstowe 5"/>
          <p:cNvSpPr txBox="1"/>
          <p:nvPr/>
        </p:nvSpPr>
        <p:spPr>
          <a:xfrm>
            <a:off x="3131840" y="2571750"/>
            <a:ext cx="5760640" cy="1668542"/>
          </a:xfrm>
          <a:prstGeom prst="wedgeRoundRectCallout">
            <a:avLst>
              <a:gd name="adj1" fmla="val -45219"/>
              <a:gd name="adj2" fmla="val 93404"/>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algn="ctr"/>
            <a:endParaRPr lang="pl-PL" sz="800" i="1" dirty="0" smtClean="0">
              <a:solidFill>
                <a:schemeClr val="bg1">
                  <a:lumMod val="85000"/>
                </a:schemeClr>
              </a:solidFill>
              <a:latin typeface="Calibri Light" pitchFamily="34" charset="0"/>
              <a:cs typeface="Calibri Light" pitchFamily="34" charset="0"/>
            </a:endParaRPr>
          </a:p>
          <a:p>
            <a:pPr algn="just"/>
            <a:r>
              <a:rPr lang="pl-PL" sz="1400" i="1" dirty="0" smtClean="0">
                <a:solidFill>
                  <a:schemeClr val="bg1">
                    <a:lumMod val="95000"/>
                  </a:schemeClr>
                </a:solidFill>
                <a:latin typeface="Calibri Light" pitchFamily="34" charset="0"/>
                <a:cs typeface="Calibri Light" pitchFamily="34" charset="0"/>
              </a:rPr>
              <a:t>Mobbing </a:t>
            </a:r>
            <a:r>
              <a:rPr lang="pl-PL" sz="1400" i="1" dirty="0">
                <a:solidFill>
                  <a:schemeClr val="bg1">
                    <a:lumMod val="95000"/>
                  </a:schemeClr>
                </a:solidFill>
                <a:latin typeface="Calibri Light" pitchFamily="34" charset="0"/>
                <a:cs typeface="Calibri Light" pitchFamily="34" charset="0"/>
              </a:rPr>
              <a:t>oznacza działania lub zachowania dotyczące pracownika </a:t>
            </a:r>
            <a:r>
              <a:rPr lang="pl-PL" sz="1400" i="1" dirty="0" smtClean="0">
                <a:solidFill>
                  <a:schemeClr val="bg1">
                    <a:lumMod val="95000"/>
                  </a:schemeClr>
                </a:solidFill>
                <a:latin typeface="Calibri Light" pitchFamily="34" charset="0"/>
                <a:cs typeface="Calibri Light" pitchFamily="34" charset="0"/>
              </a:rPr>
              <a:t/>
            </a:r>
            <a:br>
              <a:rPr lang="pl-PL" sz="1400" i="1" dirty="0" smtClean="0">
                <a:solidFill>
                  <a:schemeClr val="bg1">
                    <a:lumMod val="95000"/>
                  </a:schemeClr>
                </a:solidFill>
                <a:latin typeface="Calibri Light" pitchFamily="34" charset="0"/>
                <a:cs typeface="Calibri Light" pitchFamily="34" charset="0"/>
              </a:rPr>
            </a:br>
            <a:r>
              <a:rPr lang="pl-PL" sz="1400" i="1" dirty="0" smtClean="0">
                <a:solidFill>
                  <a:schemeClr val="bg1">
                    <a:lumMod val="95000"/>
                  </a:schemeClr>
                </a:solidFill>
                <a:latin typeface="Calibri Light" pitchFamily="34" charset="0"/>
                <a:cs typeface="Calibri Light" pitchFamily="34" charset="0"/>
              </a:rPr>
              <a:t>lub </a:t>
            </a:r>
            <a:r>
              <a:rPr lang="pl-PL" sz="1400" i="1" dirty="0">
                <a:solidFill>
                  <a:schemeClr val="bg1">
                    <a:lumMod val="95000"/>
                  </a:schemeClr>
                </a:solidFill>
                <a:latin typeface="Calibri Light" pitchFamily="34" charset="0"/>
                <a:cs typeface="Calibri Light" pitchFamily="34" charset="0"/>
              </a:rPr>
              <a:t>skierowane przeciwko pracownikowi, polegające na uporczywym </a:t>
            </a:r>
            <a:r>
              <a:rPr lang="pl-PL" sz="1400" i="1" dirty="0" smtClean="0">
                <a:solidFill>
                  <a:schemeClr val="bg1">
                    <a:lumMod val="95000"/>
                  </a:schemeClr>
                </a:solidFill>
                <a:latin typeface="Calibri Light" pitchFamily="34" charset="0"/>
                <a:cs typeface="Calibri Light" pitchFamily="34" charset="0"/>
              </a:rPr>
              <a:t/>
            </a:r>
            <a:br>
              <a:rPr lang="pl-PL" sz="1400" i="1" dirty="0" smtClean="0">
                <a:solidFill>
                  <a:schemeClr val="bg1">
                    <a:lumMod val="95000"/>
                  </a:schemeClr>
                </a:solidFill>
                <a:latin typeface="Calibri Light" pitchFamily="34" charset="0"/>
                <a:cs typeface="Calibri Light" pitchFamily="34" charset="0"/>
              </a:rPr>
            </a:br>
            <a:r>
              <a:rPr lang="pl-PL" sz="1400" i="1" dirty="0" smtClean="0">
                <a:solidFill>
                  <a:schemeClr val="bg1">
                    <a:lumMod val="95000"/>
                  </a:schemeClr>
                </a:solidFill>
                <a:latin typeface="Calibri Light" pitchFamily="34" charset="0"/>
                <a:cs typeface="Calibri Light" pitchFamily="34" charset="0"/>
              </a:rPr>
              <a:t>i </a:t>
            </a:r>
            <a:r>
              <a:rPr lang="pl-PL" sz="1400" i="1" dirty="0">
                <a:solidFill>
                  <a:schemeClr val="bg1">
                    <a:lumMod val="95000"/>
                  </a:schemeClr>
                </a:solidFill>
                <a:latin typeface="Calibri Light" pitchFamily="34" charset="0"/>
                <a:cs typeface="Calibri Light" pitchFamily="34" charset="0"/>
              </a:rPr>
              <a:t>długotrwałym nękaniu lub zastraszaniu pracownika, wywołujące u niego zaniżoną ocenę przydatności zawodowej, powodujące lub mające na celu poniżenie lub ośmieszenie pracownika, izolowanie go lub wyeliminowanie </a:t>
            </a:r>
            <a:r>
              <a:rPr lang="pl-PL" sz="1400" i="1" dirty="0" smtClean="0">
                <a:solidFill>
                  <a:schemeClr val="bg1">
                    <a:lumMod val="95000"/>
                  </a:schemeClr>
                </a:solidFill>
                <a:latin typeface="Calibri Light" pitchFamily="34" charset="0"/>
                <a:cs typeface="Calibri Light" pitchFamily="34" charset="0"/>
              </a:rPr>
              <a:t/>
            </a:r>
            <a:br>
              <a:rPr lang="pl-PL" sz="1400" i="1" dirty="0" smtClean="0">
                <a:solidFill>
                  <a:schemeClr val="bg1">
                    <a:lumMod val="95000"/>
                  </a:schemeClr>
                </a:solidFill>
                <a:latin typeface="Calibri Light" pitchFamily="34" charset="0"/>
                <a:cs typeface="Calibri Light" pitchFamily="34" charset="0"/>
              </a:rPr>
            </a:br>
            <a:r>
              <a:rPr lang="pl-PL" sz="1400" i="1" dirty="0" smtClean="0">
                <a:solidFill>
                  <a:schemeClr val="bg1">
                    <a:lumMod val="95000"/>
                  </a:schemeClr>
                </a:solidFill>
                <a:latin typeface="Calibri Light" pitchFamily="34" charset="0"/>
                <a:cs typeface="Calibri Light" pitchFamily="34" charset="0"/>
              </a:rPr>
              <a:t>z </a:t>
            </a:r>
            <a:r>
              <a:rPr lang="pl-PL" sz="1400" i="1" dirty="0">
                <a:solidFill>
                  <a:schemeClr val="bg1">
                    <a:lumMod val="95000"/>
                  </a:schemeClr>
                </a:solidFill>
                <a:latin typeface="Calibri Light" pitchFamily="34" charset="0"/>
                <a:cs typeface="Calibri Light" pitchFamily="34" charset="0"/>
              </a:rPr>
              <a:t>zespołu współpracowników.  (Art. 94, § 2</a:t>
            </a:r>
            <a:r>
              <a:rPr lang="pl-PL" sz="1400" i="1" dirty="0" smtClean="0">
                <a:solidFill>
                  <a:schemeClr val="bg1">
                    <a:lumMod val="95000"/>
                  </a:schemeClr>
                </a:solidFill>
                <a:latin typeface="Calibri Light" pitchFamily="34" charset="0"/>
                <a:cs typeface="Calibri Light" pitchFamily="34" charset="0"/>
              </a:rPr>
              <a:t>.)</a:t>
            </a:r>
            <a:endParaRPr lang="pl-PL" sz="1400" i="1" dirty="0">
              <a:solidFill>
                <a:schemeClr val="bg1">
                  <a:lumMod val="95000"/>
                </a:schemeClr>
              </a:solidFill>
              <a:latin typeface="Calibri Light" pitchFamily="34" charset="0"/>
              <a:cs typeface="Calibri Light"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spcBef>
                <a:spcPts val="600"/>
              </a:spcBef>
              <a:buNone/>
            </a:pPr>
            <a:r>
              <a:rPr lang="pl-PL" sz="1800" dirty="0">
                <a:latin typeface="Calibri Light" pitchFamily="34" charset="0"/>
                <a:cs typeface="Calibri Light" pitchFamily="34" charset="0"/>
              </a:rPr>
              <a:t>Przyjrzyjmy się tej definicji dokładnie. </a:t>
            </a:r>
            <a:r>
              <a:rPr lang="pl-PL" sz="1800" dirty="0" smtClean="0">
                <a:latin typeface="Calibri Light" pitchFamily="34" charset="0"/>
                <a:cs typeface="Calibri Light" pitchFamily="34" charset="0"/>
              </a:rPr>
              <a:t/>
            </a:r>
            <a:br>
              <a:rPr lang="pl-PL" sz="1800" dirty="0" smtClean="0">
                <a:latin typeface="Calibri Light" pitchFamily="34" charset="0"/>
                <a:cs typeface="Calibri Light" pitchFamily="34" charset="0"/>
              </a:rPr>
            </a:br>
            <a:r>
              <a:rPr lang="pl-PL" sz="1800" dirty="0" smtClean="0">
                <a:latin typeface="Calibri Light" pitchFamily="34" charset="0"/>
                <a:cs typeface="Calibri Light" pitchFamily="34" charset="0"/>
              </a:rPr>
              <a:t>Mobbing </a:t>
            </a:r>
            <a:r>
              <a:rPr lang="pl-PL" sz="1800" dirty="0">
                <a:latin typeface="Calibri Light" pitchFamily="34" charset="0"/>
                <a:cs typeface="Calibri Light" pitchFamily="34" charset="0"/>
              </a:rPr>
              <a:t>to </a:t>
            </a:r>
            <a:r>
              <a:rPr lang="pl-PL" sz="1800" b="1" dirty="0">
                <a:latin typeface="Calibri Light" pitchFamily="34" charset="0"/>
                <a:cs typeface="Calibri Light" pitchFamily="34" charset="0"/>
              </a:rPr>
              <a:t>działania </a:t>
            </a:r>
            <a:r>
              <a:rPr lang="pl-PL" sz="1800" b="1" dirty="0" smtClean="0">
                <a:latin typeface="Calibri Light" pitchFamily="34" charset="0"/>
                <a:cs typeface="Calibri Light" pitchFamily="34" charset="0"/>
              </a:rPr>
              <a:t>i zachowania</a:t>
            </a:r>
            <a:r>
              <a:rPr lang="pl-PL" sz="1800" dirty="0">
                <a:latin typeface="Calibri Light" pitchFamily="34" charset="0"/>
                <a:cs typeface="Calibri Light" pitchFamily="34" charset="0"/>
              </a:rPr>
              <a:t>:</a:t>
            </a:r>
          </a:p>
          <a:p>
            <a:pPr lvl="0" indent="-163513" algn="just">
              <a:spcBef>
                <a:spcPts val="600"/>
              </a:spcBef>
            </a:pPr>
            <a:r>
              <a:rPr lang="pl-PL" sz="1800" b="1" dirty="0">
                <a:latin typeface="Calibri Light" pitchFamily="34" charset="0"/>
                <a:cs typeface="Calibri Light" pitchFamily="34" charset="0"/>
              </a:rPr>
              <a:t>uporczywe i długotrwałe</a:t>
            </a:r>
            <a:r>
              <a:rPr lang="pl-PL" sz="1800" dirty="0">
                <a:latin typeface="Calibri Light" pitchFamily="34" charset="0"/>
                <a:cs typeface="Calibri Light" pitchFamily="34" charset="0"/>
              </a:rPr>
              <a:t> (czyli powtarzalne i rozciągnięte w czasie),</a:t>
            </a:r>
          </a:p>
          <a:p>
            <a:pPr lvl="0" indent="-163513" algn="just">
              <a:spcBef>
                <a:spcPts val="600"/>
              </a:spcBef>
            </a:pPr>
            <a:r>
              <a:rPr lang="pl-PL" sz="1800" dirty="0">
                <a:latin typeface="Calibri Light" pitchFamily="34" charset="0"/>
                <a:cs typeface="Calibri Light" pitchFamily="34" charset="0"/>
              </a:rPr>
              <a:t>polegające na</a:t>
            </a:r>
            <a:r>
              <a:rPr lang="pl-PL" sz="1800" b="1" dirty="0">
                <a:latin typeface="Calibri Light" pitchFamily="34" charset="0"/>
                <a:cs typeface="Calibri Light" pitchFamily="34" charset="0"/>
              </a:rPr>
              <a:t> nękaniu</a:t>
            </a:r>
            <a:r>
              <a:rPr lang="pl-PL" sz="1800" dirty="0">
                <a:latin typeface="Calibri Light" pitchFamily="34" charset="0"/>
                <a:cs typeface="Calibri Light" pitchFamily="34" charset="0"/>
              </a:rPr>
              <a:t> lub</a:t>
            </a:r>
            <a:r>
              <a:rPr lang="pl-PL" sz="1800" b="1" dirty="0">
                <a:latin typeface="Calibri Light" pitchFamily="34" charset="0"/>
                <a:cs typeface="Calibri Light" pitchFamily="34" charset="0"/>
              </a:rPr>
              <a:t> zastraszaniu</a:t>
            </a:r>
            <a:r>
              <a:rPr lang="pl-PL" sz="1800" dirty="0">
                <a:latin typeface="Calibri Light" pitchFamily="34" charset="0"/>
                <a:cs typeface="Calibri Light" pitchFamily="34" charset="0"/>
              </a:rPr>
              <a:t> </a:t>
            </a:r>
            <a:r>
              <a:rPr lang="pl-PL" sz="1800" dirty="0" smtClean="0">
                <a:latin typeface="Calibri Light" pitchFamily="34" charset="0"/>
                <a:cs typeface="Calibri Light" pitchFamily="34" charset="0"/>
              </a:rPr>
              <a:t>pracownika, </a:t>
            </a:r>
            <a:endParaRPr lang="pl-PL" sz="1800" dirty="0">
              <a:latin typeface="Calibri Light" pitchFamily="34" charset="0"/>
              <a:cs typeface="Calibri Light" pitchFamily="34" charset="0"/>
            </a:endParaRPr>
          </a:p>
          <a:p>
            <a:pPr lvl="0" indent="-163513" algn="just">
              <a:spcBef>
                <a:spcPts val="600"/>
              </a:spcBef>
            </a:pPr>
            <a:r>
              <a:rPr lang="pl-PL" sz="1800" dirty="0">
                <a:latin typeface="Calibri Light" pitchFamily="34" charset="0"/>
                <a:cs typeface="Calibri Light" pitchFamily="34" charset="0"/>
              </a:rPr>
              <a:t>powodujące lub mające na celu </a:t>
            </a:r>
            <a:r>
              <a:rPr lang="pl-PL" sz="1800" b="1" dirty="0">
                <a:latin typeface="Calibri Light" pitchFamily="34" charset="0"/>
                <a:cs typeface="Calibri Light" pitchFamily="34" charset="0"/>
              </a:rPr>
              <a:t>poniżenie</a:t>
            </a:r>
            <a:r>
              <a:rPr lang="pl-PL" sz="1800" dirty="0">
                <a:latin typeface="Calibri Light" pitchFamily="34" charset="0"/>
                <a:cs typeface="Calibri Light" pitchFamily="34" charset="0"/>
              </a:rPr>
              <a:t> lub </a:t>
            </a:r>
            <a:r>
              <a:rPr lang="pl-PL" sz="1800" b="1" dirty="0">
                <a:latin typeface="Calibri Light" pitchFamily="34" charset="0"/>
                <a:cs typeface="Calibri Light" pitchFamily="34" charset="0"/>
              </a:rPr>
              <a:t>ośmieszenie</a:t>
            </a:r>
            <a:r>
              <a:rPr lang="pl-PL" sz="1800" dirty="0">
                <a:latin typeface="Calibri Light" pitchFamily="34" charset="0"/>
                <a:cs typeface="Calibri Light" pitchFamily="34" charset="0"/>
              </a:rPr>
              <a:t> pracownika, </a:t>
            </a:r>
            <a:r>
              <a:rPr lang="pl-PL" sz="1800" b="1" dirty="0">
                <a:latin typeface="Calibri Light" pitchFamily="34" charset="0"/>
                <a:cs typeface="Calibri Light" pitchFamily="34" charset="0"/>
              </a:rPr>
              <a:t>izolowanie</a:t>
            </a:r>
            <a:r>
              <a:rPr lang="pl-PL" sz="1800" dirty="0">
                <a:latin typeface="Calibri Light" pitchFamily="34" charset="0"/>
                <a:cs typeface="Calibri Light" pitchFamily="34" charset="0"/>
              </a:rPr>
              <a:t> go lub </a:t>
            </a:r>
            <a:r>
              <a:rPr lang="pl-PL" sz="1800" b="1" dirty="0">
                <a:latin typeface="Calibri Light" pitchFamily="34" charset="0"/>
                <a:cs typeface="Calibri Light" pitchFamily="34" charset="0"/>
              </a:rPr>
              <a:t>wyeliminowanie z zespołu</a:t>
            </a:r>
            <a:r>
              <a:rPr lang="pl-PL" sz="1800" dirty="0">
                <a:latin typeface="Calibri Light" pitchFamily="34" charset="0"/>
                <a:cs typeface="Calibri Light" pitchFamily="34" charset="0"/>
              </a:rPr>
              <a:t> współpracowników (ważna jest więc intencja i kierunek podejmowanych przez mobbera działań) </a:t>
            </a:r>
          </a:p>
          <a:p>
            <a:pPr lvl="0" indent="-163513" algn="just">
              <a:spcBef>
                <a:spcPts val="600"/>
              </a:spcBef>
            </a:pPr>
            <a:r>
              <a:rPr lang="pl-PL" sz="1800" dirty="0">
                <a:latin typeface="Calibri Light" pitchFamily="34" charset="0"/>
                <a:cs typeface="Calibri Light" pitchFamily="34" charset="0"/>
              </a:rPr>
              <a:t>I w końcu </a:t>
            </a:r>
            <a:r>
              <a:rPr lang="pl-PL" sz="1800" b="1" dirty="0">
                <a:latin typeface="Calibri Light" pitchFamily="34" charset="0"/>
                <a:cs typeface="Calibri Light" pitchFamily="34" charset="0"/>
              </a:rPr>
              <a:t>wywołujące określone skutki</a:t>
            </a:r>
            <a:r>
              <a:rPr lang="pl-PL" sz="1800" dirty="0">
                <a:latin typeface="Calibri Light" pitchFamily="34" charset="0"/>
                <a:cs typeface="Calibri Light" pitchFamily="34" charset="0"/>
              </a:rPr>
              <a:t> czyli </a:t>
            </a:r>
            <a:r>
              <a:rPr lang="pl-PL" sz="1800" b="1" dirty="0">
                <a:latin typeface="Calibri Light" pitchFamily="34" charset="0"/>
                <a:cs typeface="Calibri Light" pitchFamily="34" charset="0"/>
              </a:rPr>
              <a:t>zaniżoną ocenę przydatności zawodowej</a:t>
            </a:r>
            <a:r>
              <a:rPr lang="pl-PL" sz="1800" dirty="0">
                <a:latin typeface="Calibri Light" pitchFamily="34" charset="0"/>
                <a:cs typeface="Calibri Light" pitchFamily="34" charset="0"/>
              </a:rPr>
              <a:t> (ważny jest </a:t>
            </a:r>
            <a:r>
              <a:rPr lang="pl-PL" sz="1800" dirty="0" smtClean="0">
                <a:latin typeface="Calibri Light" pitchFamily="34" charset="0"/>
                <a:cs typeface="Calibri Light" pitchFamily="34" charset="0"/>
              </a:rPr>
              <a:t>również </a:t>
            </a:r>
            <a:r>
              <a:rPr lang="pl-PL" sz="1800" dirty="0">
                <a:latin typeface="Calibri Light" pitchFamily="34" charset="0"/>
                <a:cs typeface="Calibri Light" pitchFamily="34" charset="0"/>
              </a:rPr>
              <a:t>efekt opisywanych działań i zachowań) </a:t>
            </a: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19</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mobbingiem</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spcBef>
                <a:spcPts val="0"/>
              </a:spcBef>
              <a:spcAft>
                <a:spcPts val="600"/>
              </a:spcAft>
              <a:buNone/>
            </a:pPr>
            <a:r>
              <a:rPr lang="pl-PL" sz="1600" dirty="0">
                <a:latin typeface="Calibri Light" pitchFamily="34" charset="0"/>
                <a:cs typeface="Calibri Light" pitchFamily="34" charset="0"/>
              </a:rPr>
              <a:t>Pracownikom, którzy ucierpieli w wyniku mobbingu </a:t>
            </a:r>
            <a:r>
              <a:rPr lang="pl-PL" sz="1600" b="1" dirty="0">
                <a:latin typeface="Calibri Light" pitchFamily="34" charset="0"/>
                <a:cs typeface="Calibri Light" pitchFamily="34" charset="0"/>
              </a:rPr>
              <a:t>Kodeks Pracy przyznaje określone prawa.</a:t>
            </a:r>
            <a:r>
              <a:rPr lang="pl-PL" sz="1600" dirty="0">
                <a:latin typeface="Calibri Light" pitchFamily="34" charset="0"/>
                <a:cs typeface="Calibri Light" pitchFamily="34" charset="0"/>
              </a:rPr>
              <a:t> Mówią o tym dwa kolejne paragrafy wspomnianego już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art</a:t>
            </a:r>
            <a:r>
              <a:rPr lang="pl-PL" sz="1600" dirty="0">
                <a:latin typeface="Calibri Light" pitchFamily="34" charset="0"/>
                <a:cs typeface="Calibri Light" pitchFamily="34" charset="0"/>
              </a:rPr>
              <a:t>. 94:</a:t>
            </a:r>
          </a:p>
          <a:p>
            <a:pPr indent="-163513">
              <a:spcBef>
                <a:spcPts val="0"/>
              </a:spcBef>
              <a:spcAft>
                <a:spcPts val="600"/>
              </a:spcAft>
            </a:pPr>
            <a:r>
              <a:rPr lang="pl-PL" sz="1400" i="1" dirty="0">
                <a:latin typeface="Calibri Light" pitchFamily="34" charset="0"/>
                <a:cs typeface="Calibri Light" pitchFamily="34" charset="0"/>
              </a:rPr>
              <a:t>§ 3</a:t>
            </a:r>
            <a:r>
              <a:rPr lang="pl-PL" sz="1400" i="1" dirty="0" smtClean="0">
                <a:latin typeface="Calibri Light" pitchFamily="34" charset="0"/>
                <a:cs typeface="Calibri Light" pitchFamily="34" charset="0"/>
              </a:rPr>
              <a:t>. </a:t>
            </a:r>
            <a:r>
              <a:rPr lang="pl-PL" sz="1400" i="1" dirty="0">
                <a:latin typeface="Calibri Light" pitchFamily="34" charset="0"/>
                <a:cs typeface="Calibri Light" pitchFamily="34" charset="0"/>
              </a:rPr>
              <a:t>Pracownik, u którego mobbing wywołał </a:t>
            </a:r>
            <a:r>
              <a:rPr lang="pl-PL" sz="1400" b="1" i="1" dirty="0">
                <a:latin typeface="Calibri Light" pitchFamily="34" charset="0"/>
                <a:cs typeface="Calibri Light" pitchFamily="34" charset="0"/>
              </a:rPr>
              <a:t>rozstrój zdrowia</a:t>
            </a:r>
            <a:r>
              <a:rPr lang="pl-PL" sz="1400" i="1" dirty="0">
                <a:latin typeface="Calibri Light" pitchFamily="34" charset="0"/>
                <a:cs typeface="Calibri Light" pitchFamily="34" charset="0"/>
              </a:rPr>
              <a:t>, może dochodzić od pracodawcy odpowiedniej sumy tytułem </a:t>
            </a:r>
            <a:r>
              <a:rPr lang="pl-PL" sz="1400" b="1" i="1" dirty="0">
                <a:latin typeface="Calibri Light" pitchFamily="34" charset="0"/>
                <a:cs typeface="Calibri Light" pitchFamily="34" charset="0"/>
              </a:rPr>
              <a:t>zadośćuczynienia pieniężnego za doznaną krzywdę</a:t>
            </a:r>
            <a:r>
              <a:rPr lang="pl-PL" sz="1400" i="1" dirty="0" smtClean="0">
                <a:latin typeface="Calibri Light" pitchFamily="34" charset="0"/>
                <a:cs typeface="Calibri Light" pitchFamily="34" charset="0"/>
              </a:rPr>
              <a:t>.</a:t>
            </a:r>
          </a:p>
          <a:p>
            <a:pPr indent="-163513">
              <a:spcBef>
                <a:spcPts val="0"/>
              </a:spcBef>
              <a:spcAft>
                <a:spcPts val="600"/>
              </a:spcAft>
            </a:pPr>
            <a:r>
              <a:rPr lang="pl-PL" sz="1400" i="1" dirty="0" smtClean="0">
                <a:latin typeface="Calibri Light" pitchFamily="34" charset="0"/>
                <a:cs typeface="Calibri Light" pitchFamily="34" charset="0"/>
              </a:rPr>
              <a:t>§ </a:t>
            </a:r>
            <a:r>
              <a:rPr lang="pl-PL" sz="1400" i="1" dirty="0">
                <a:latin typeface="Calibri Light" pitchFamily="34" charset="0"/>
                <a:cs typeface="Calibri Light" pitchFamily="34" charset="0"/>
              </a:rPr>
              <a:t>4. Pracownik, który </a:t>
            </a:r>
            <a:r>
              <a:rPr lang="pl-PL" sz="1400" b="1" i="1" dirty="0">
                <a:latin typeface="Calibri Light" pitchFamily="34" charset="0"/>
                <a:cs typeface="Calibri Light" pitchFamily="34" charset="0"/>
              </a:rPr>
              <a:t>doznał mobbingu lub wskutek mobbingu rozwiązał umowę o pracę</a:t>
            </a:r>
            <a:r>
              <a:rPr lang="pl-PL" sz="1400" i="1" dirty="0">
                <a:latin typeface="Calibri Light" pitchFamily="34" charset="0"/>
                <a:cs typeface="Calibri Light" pitchFamily="34" charset="0"/>
              </a:rPr>
              <a:t>, ma prawo dochodzić od pracodawcy </a:t>
            </a:r>
            <a:r>
              <a:rPr lang="pl-PL" sz="1400" b="1" i="1" dirty="0">
                <a:latin typeface="Calibri Light" pitchFamily="34" charset="0"/>
                <a:cs typeface="Calibri Light" pitchFamily="34" charset="0"/>
              </a:rPr>
              <a:t>odszkodowania </a:t>
            </a:r>
            <a:r>
              <a:rPr lang="pl-PL" sz="1400" b="1" i="1" dirty="0" smtClean="0">
                <a:latin typeface="Calibri Light" pitchFamily="34" charset="0"/>
                <a:cs typeface="Calibri Light" pitchFamily="34" charset="0"/>
              </a:rPr>
              <a:t/>
            </a:r>
            <a:br>
              <a:rPr lang="pl-PL" sz="1400" b="1" i="1" dirty="0" smtClean="0">
                <a:latin typeface="Calibri Light" pitchFamily="34" charset="0"/>
                <a:cs typeface="Calibri Light" pitchFamily="34" charset="0"/>
              </a:rPr>
            </a:br>
            <a:r>
              <a:rPr lang="pl-PL" sz="1400" b="1" i="1" dirty="0" smtClean="0">
                <a:latin typeface="Calibri Light" pitchFamily="34" charset="0"/>
                <a:cs typeface="Calibri Light" pitchFamily="34" charset="0"/>
              </a:rPr>
              <a:t>w wysokości </a:t>
            </a:r>
            <a:r>
              <a:rPr lang="pl-PL" sz="1400" b="1" i="1" dirty="0">
                <a:latin typeface="Calibri Light" pitchFamily="34" charset="0"/>
                <a:cs typeface="Calibri Light" pitchFamily="34" charset="0"/>
              </a:rPr>
              <a:t>nie niższej niż minimalne wynagrodzenie</a:t>
            </a:r>
            <a:r>
              <a:rPr lang="pl-PL" sz="1400" i="1" dirty="0">
                <a:latin typeface="Calibri Light" pitchFamily="34" charset="0"/>
                <a:cs typeface="Calibri Light" pitchFamily="34" charset="0"/>
              </a:rPr>
              <a:t> za pracę, ustalane na podstawie odrębnych przepisów.</a:t>
            </a:r>
          </a:p>
          <a:p>
            <a:pPr marL="3175" indent="-3175" algn="just">
              <a:spcBef>
                <a:spcPts val="0"/>
              </a:spcBef>
              <a:spcAft>
                <a:spcPts val="600"/>
              </a:spcAft>
              <a:buNone/>
            </a:pPr>
            <a:endParaRPr lang="pl-PL" sz="1600" dirty="0" smtClean="0">
              <a:latin typeface="Calibri Light" pitchFamily="34" charset="0"/>
              <a:cs typeface="Calibri Light" pitchFamily="34" charset="0"/>
            </a:endParaRPr>
          </a:p>
          <a:p>
            <a:pPr marL="3175" indent="-3175" algn="just">
              <a:spcBef>
                <a:spcPts val="0"/>
              </a:spcBef>
              <a:spcAft>
                <a:spcPts val="600"/>
              </a:spcAft>
              <a:buNone/>
            </a:pPr>
            <a:r>
              <a:rPr lang="pl-PL" sz="1600" dirty="0" smtClean="0">
                <a:latin typeface="Calibri Light" pitchFamily="34" charset="0"/>
                <a:cs typeface="Calibri Light" pitchFamily="34" charset="0"/>
              </a:rPr>
              <a:t>W </a:t>
            </a:r>
            <a:r>
              <a:rPr lang="pl-PL" sz="1600" dirty="0">
                <a:latin typeface="Calibri Light" pitchFamily="34" charset="0"/>
                <a:cs typeface="Calibri Light" pitchFamily="34" charset="0"/>
              </a:rPr>
              <a:t>tym miejscu warto podkreślić, że </a:t>
            </a:r>
            <a:r>
              <a:rPr lang="pl-PL" sz="1600" b="1" dirty="0">
                <a:latin typeface="Calibri Light" pitchFamily="34" charset="0"/>
                <a:cs typeface="Calibri Light" pitchFamily="34" charset="0"/>
              </a:rPr>
              <a:t>jeśli z powodu doświadczanego mobbingu chcemy rozwiązać umowę o pracę, powinniśmy zrobić to pisemnie z podaniem konkretnej przyczyny.</a:t>
            </a:r>
            <a:r>
              <a:rPr lang="pl-PL" sz="1600" dirty="0">
                <a:latin typeface="Calibri Light" pitchFamily="34" charset="0"/>
                <a:cs typeface="Calibri Light" pitchFamily="34" charset="0"/>
              </a:rPr>
              <a:t> </a:t>
            </a:r>
            <a:r>
              <a:rPr lang="pl-PL" sz="1600" dirty="0" smtClean="0">
                <a:latin typeface="Calibri Light" pitchFamily="34" charset="0"/>
                <a:cs typeface="Calibri Light" pitchFamily="34" charset="0"/>
              </a:rPr>
              <a:t> Jeśli </a:t>
            </a:r>
            <a:r>
              <a:rPr lang="pl-PL" sz="1600" dirty="0">
                <a:latin typeface="Calibri Light" pitchFamily="34" charset="0"/>
                <a:cs typeface="Calibri Light" pitchFamily="34" charset="0"/>
              </a:rPr>
              <a:t>tego nie zrobimy stracimy prawo do odszkodowania.</a:t>
            </a: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20</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mobbingiem</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spcBef>
                <a:spcPts val="600"/>
              </a:spcBef>
              <a:spcAft>
                <a:spcPts val="600"/>
              </a:spcAft>
              <a:buNone/>
            </a:pPr>
            <a:r>
              <a:rPr lang="pl-PL" sz="1400" dirty="0">
                <a:latin typeface="Calibri Light" pitchFamily="34" charset="0"/>
                <a:cs typeface="Calibri Light" pitchFamily="34" charset="0"/>
              </a:rPr>
              <a:t>Na koniec rozważań o mobbingu chcemy podkreśli że choć wielu specjalistów ocenia obecne przepisy antymobbingowe za niewystarczające i wymagające udoskonalenia, a sądy wciąż uczą się orzekania w takich sprawach, to </a:t>
            </a:r>
            <a:r>
              <a:rPr lang="pl-PL" sz="1400" b="1" dirty="0">
                <a:latin typeface="Calibri Light" pitchFamily="34" charset="0"/>
                <a:cs typeface="Calibri Light" pitchFamily="34" charset="0"/>
              </a:rPr>
              <a:t>warto aktywnie domagać się ochrony </a:t>
            </a:r>
            <a:r>
              <a:rPr lang="pl-PL" sz="1400" b="1" dirty="0" smtClean="0">
                <a:latin typeface="Calibri Light" pitchFamily="34" charset="0"/>
                <a:cs typeface="Calibri Light" pitchFamily="34" charset="0"/>
              </a:rPr>
              <a:t/>
            </a:r>
            <a:br>
              <a:rPr lang="pl-PL" sz="1400" b="1" dirty="0" smtClean="0">
                <a:latin typeface="Calibri Light" pitchFamily="34" charset="0"/>
                <a:cs typeface="Calibri Light" pitchFamily="34" charset="0"/>
              </a:rPr>
            </a:br>
            <a:r>
              <a:rPr lang="pl-PL" sz="1400" b="1" dirty="0" smtClean="0">
                <a:latin typeface="Calibri Light" pitchFamily="34" charset="0"/>
                <a:cs typeface="Calibri Light" pitchFamily="34" charset="0"/>
              </a:rPr>
              <a:t>i </a:t>
            </a:r>
            <a:r>
              <a:rPr lang="pl-PL" sz="1400" b="1" dirty="0">
                <a:latin typeface="Calibri Light" pitchFamily="34" charset="0"/>
                <a:cs typeface="Calibri Light" pitchFamily="34" charset="0"/>
              </a:rPr>
              <a:t>zadośćuczynienia.</a:t>
            </a:r>
          </a:p>
          <a:p>
            <a:pPr marL="3175" indent="-3175" algn="just">
              <a:spcBef>
                <a:spcPts val="600"/>
              </a:spcBef>
              <a:spcAft>
                <a:spcPts val="600"/>
              </a:spcAft>
              <a:buNone/>
            </a:pPr>
            <a:r>
              <a:rPr lang="pl-PL" sz="1400" b="1" dirty="0" smtClean="0">
                <a:latin typeface="Calibri Light" pitchFamily="34" charset="0"/>
                <a:cs typeface="Calibri Light" pitchFamily="34" charset="0"/>
              </a:rPr>
              <a:t>Doświadczenie </a:t>
            </a:r>
            <a:r>
              <a:rPr lang="pl-PL" sz="1400" b="1" dirty="0">
                <a:latin typeface="Calibri Light" pitchFamily="34" charset="0"/>
                <a:cs typeface="Calibri Light" pitchFamily="34" charset="0"/>
              </a:rPr>
              <a:t>przemocy niesie ze sobą bardzo poważne konsekwencje</a:t>
            </a:r>
            <a:r>
              <a:rPr lang="pl-PL" sz="1400" dirty="0">
                <a:latin typeface="Calibri Light" pitchFamily="34" charset="0"/>
                <a:cs typeface="Calibri Light" pitchFamily="34" charset="0"/>
              </a:rPr>
              <a:t>: odbija się na naszym zdrowiu fizycznym i psychicznym, może wywołać pogorszenie </a:t>
            </a:r>
            <a:r>
              <a:rPr lang="pl-PL" sz="1400" dirty="0" smtClean="0">
                <a:latin typeface="Calibri Light" pitchFamily="34" charset="0"/>
                <a:cs typeface="Calibri Light" pitchFamily="34" charset="0"/>
              </a:rPr>
              <a:t>relacji </a:t>
            </a:r>
            <a:r>
              <a:rPr lang="pl-PL" sz="1400" dirty="0">
                <a:latin typeface="Calibri Light" pitchFamily="34" charset="0"/>
                <a:cs typeface="Calibri Light" pitchFamily="34" charset="0"/>
              </a:rPr>
              <a:t>z </a:t>
            </a:r>
            <a:r>
              <a:rPr lang="pl-PL" sz="1400" dirty="0" smtClean="0">
                <a:latin typeface="Calibri Light" pitchFamily="34" charset="0"/>
                <a:cs typeface="Calibri Light" pitchFamily="34" charset="0"/>
              </a:rPr>
              <a:t>bliskimi, </a:t>
            </a:r>
            <a:r>
              <a:rPr lang="pl-PL" sz="1400" dirty="0" smtClean="0">
                <a:latin typeface="Calibri Light" pitchFamily="34" charset="0"/>
                <a:cs typeface="Calibri Light" pitchFamily="34" charset="0"/>
              </a:rPr>
              <a:t>długotrwałe obniżenie poczucia własnej wartości</a:t>
            </a:r>
            <a:r>
              <a:rPr lang="pl-PL" sz="1400" dirty="0" smtClean="0">
                <a:latin typeface="Calibri Light" pitchFamily="34" charset="0"/>
                <a:cs typeface="Calibri Light" pitchFamily="34" charset="0"/>
              </a:rPr>
              <a:t> </a:t>
            </a:r>
            <a:r>
              <a:rPr lang="pl-PL" sz="1400" dirty="0">
                <a:latin typeface="Calibri Light" pitchFamily="34" charset="0"/>
                <a:cs typeface="Calibri Light" pitchFamily="34" charset="0"/>
              </a:rPr>
              <a:t>lub problemy zawodowe nawet po zmianie pracy na mniej obciążającą. Wiele osób, które doświadczyły mobbingu latami </a:t>
            </a:r>
            <a:r>
              <a:rPr lang="pl-PL" sz="1400" dirty="0" smtClean="0">
                <a:latin typeface="Calibri Light" pitchFamily="34" charset="0"/>
                <a:cs typeface="Calibri Light" pitchFamily="34" charset="0"/>
              </a:rPr>
              <a:t>dochodzi </a:t>
            </a:r>
            <a:r>
              <a:rPr lang="pl-PL" sz="1400" dirty="0">
                <a:latin typeface="Calibri Light" pitchFamily="34" charset="0"/>
                <a:cs typeface="Calibri Light" pitchFamily="34" charset="0"/>
              </a:rPr>
              <a:t>do siebie. Co więcej, </a:t>
            </a:r>
            <a:r>
              <a:rPr lang="pl-PL" sz="1400" b="1" dirty="0">
                <a:latin typeface="Calibri Light" pitchFamily="34" charset="0"/>
                <a:cs typeface="Calibri Light" pitchFamily="34" charset="0"/>
              </a:rPr>
              <a:t>mobbing odbija się nie tylko na bezpośrednich ofiarach ale także na świadkach </a:t>
            </a:r>
            <a:r>
              <a:rPr lang="pl-PL" sz="1400" b="1" dirty="0" smtClean="0">
                <a:latin typeface="Calibri Light" pitchFamily="34" charset="0"/>
                <a:cs typeface="Calibri Light" pitchFamily="34" charset="0"/>
              </a:rPr>
              <a:t/>
            </a:r>
            <a:br>
              <a:rPr lang="pl-PL" sz="1400" b="1" dirty="0" smtClean="0">
                <a:latin typeface="Calibri Light" pitchFamily="34" charset="0"/>
                <a:cs typeface="Calibri Light" pitchFamily="34" charset="0"/>
              </a:rPr>
            </a:br>
            <a:r>
              <a:rPr lang="pl-PL" sz="1400" b="1" dirty="0" smtClean="0">
                <a:latin typeface="Calibri Light" pitchFamily="34" charset="0"/>
                <a:cs typeface="Calibri Light" pitchFamily="34" charset="0"/>
              </a:rPr>
              <a:t>i </a:t>
            </a:r>
            <a:r>
              <a:rPr lang="pl-PL" sz="1400" b="1" dirty="0">
                <a:latin typeface="Calibri Light" pitchFamily="34" charset="0"/>
                <a:cs typeface="Calibri Light" pitchFamily="34" charset="0"/>
              </a:rPr>
              <a:t>relacjach w całym zespole.</a:t>
            </a:r>
            <a:r>
              <a:rPr lang="pl-PL" sz="1400" dirty="0">
                <a:latin typeface="Calibri Light" pitchFamily="34" charset="0"/>
                <a:cs typeface="Calibri Light" pitchFamily="34" charset="0"/>
              </a:rPr>
              <a:t> Biorąc pod uwagę tak rozległe i poważne skutki warto podjąć wysiłek by chronić siebie oraz swoich kolegów i koleżanki z zespołu</a:t>
            </a:r>
            <a:r>
              <a:rPr lang="pl-PL" sz="1400" dirty="0" smtClean="0">
                <a:latin typeface="Calibri Light" pitchFamily="34" charset="0"/>
                <a:cs typeface="Calibri Light" pitchFamily="34" charset="0"/>
              </a:rPr>
              <a:t>.</a:t>
            </a:r>
          </a:p>
          <a:p>
            <a:pPr marL="3175" indent="-3175" algn="just">
              <a:spcBef>
                <a:spcPts val="600"/>
              </a:spcBef>
              <a:spcAft>
                <a:spcPts val="600"/>
              </a:spcAft>
              <a:buNone/>
            </a:pPr>
            <a:r>
              <a:rPr lang="pl-PL" sz="1400" dirty="0" smtClean="0">
                <a:latin typeface="Calibri Light" pitchFamily="34" charset="0"/>
                <a:cs typeface="Calibri Light" pitchFamily="34" charset="0"/>
              </a:rPr>
              <a:t>W III części kursu piszemy o tym, co ogólnie możemy zrobić w przypadku naruszenia naszych praw pracowniczych. Z kolei w </a:t>
            </a:r>
            <a:r>
              <a:rPr lang="pl-PL" sz="1400" dirty="0">
                <a:latin typeface="Calibri Light" pitchFamily="34" charset="0"/>
                <a:cs typeface="Calibri Light" pitchFamily="34" charset="0"/>
              </a:rPr>
              <a:t>materiałach uzupełniających </a:t>
            </a:r>
            <a:r>
              <a:rPr lang="pl-PL" sz="1400" dirty="0" smtClean="0">
                <a:latin typeface="Calibri Light" pitchFamily="34" charset="0"/>
                <a:cs typeface="Calibri Light" pitchFamily="34" charset="0"/>
              </a:rPr>
              <a:t>do części bieżącej zamieszczamy </a:t>
            </a:r>
            <a:r>
              <a:rPr lang="pl-PL" sz="1400" dirty="0">
                <a:latin typeface="Calibri Light" pitchFamily="34" charset="0"/>
                <a:cs typeface="Calibri Light" pitchFamily="34" charset="0"/>
              </a:rPr>
              <a:t>linki do </a:t>
            </a:r>
            <a:r>
              <a:rPr lang="pl-PL" sz="1400" b="1" dirty="0">
                <a:latin typeface="Calibri Light" pitchFamily="34" charset="0"/>
                <a:cs typeface="Calibri Light" pitchFamily="34" charset="0"/>
              </a:rPr>
              <a:t>organizacji specjalizujących się </a:t>
            </a:r>
            <a:r>
              <a:rPr lang="pl-PL" sz="1400" b="1" dirty="0" smtClean="0">
                <a:latin typeface="Calibri Light" pitchFamily="34" charset="0"/>
                <a:cs typeface="Calibri Light" pitchFamily="34" charset="0"/>
              </a:rPr>
              <a:t>w </a:t>
            </a:r>
            <a:r>
              <a:rPr lang="pl-PL" sz="1400" b="1" dirty="0">
                <a:latin typeface="Calibri Light" pitchFamily="34" charset="0"/>
                <a:cs typeface="Calibri Light" pitchFamily="34" charset="0"/>
              </a:rPr>
              <a:t>działaniach antymobbingowych</a:t>
            </a:r>
            <a:r>
              <a:rPr lang="pl-PL" sz="1400" dirty="0">
                <a:latin typeface="Calibri Light" pitchFamily="34" charset="0"/>
                <a:cs typeface="Calibri Light" pitchFamily="34" charset="0"/>
              </a:rPr>
              <a:t>. Zachęcamy </a:t>
            </a:r>
            <a:r>
              <a:rPr lang="pl-PL" sz="1400" dirty="0" smtClean="0">
                <a:latin typeface="Calibri Light" pitchFamily="34" charset="0"/>
                <a:cs typeface="Calibri Light" pitchFamily="34" charset="0"/>
              </a:rPr>
              <a:t/>
            </a:r>
            <a:br>
              <a:rPr lang="pl-PL" sz="1400" dirty="0" smtClean="0">
                <a:latin typeface="Calibri Light" pitchFamily="34" charset="0"/>
                <a:cs typeface="Calibri Light" pitchFamily="34" charset="0"/>
              </a:rPr>
            </a:br>
            <a:r>
              <a:rPr lang="pl-PL" sz="1400" dirty="0" smtClean="0">
                <a:latin typeface="Calibri Light" pitchFamily="34" charset="0"/>
                <a:cs typeface="Calibri Light" pitchFamily="34" charset="0"/>
              </a:rPr>
              <a:t>do </a:t>
            </a:r>
            <a:r>
              <a:rPr lang="pl-PL" sz="1400" dirty="0">
                <a:latin typeface="Calibri Light" pitchFamily="34" charset="0"/>
                <a:cs typeface="Calibri Light" pitchFamily="34" charset="0"/>
              </a:rPr>
              <a:t>zapoznania się z ich </a:t>
            </a:r>
            <a:r>
              <a:rPr lang="pl-PL" sz="1400" dirty="0" smtClean="0">
                <a:latin typeface="Calibri Light" pitchFamily="34" charset="0"/>
                <a:cs typeface="Calibri Light" pitchFamily="34" charset="0"/>
              </a:rPr>
              <a:t>ofertą.  </a:t>
            </a:r>
            <a:endParaRPr lang="pl-PL" sz="1400" dirty="0">
              <a:latin typeface="Calibri Light" pitchFamily="34" charset="0"/>
              <a:cs typeface="Calibri Light" pitchFamily="34" charset="0"/>
            </a:endParaRP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21</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mobbingiem</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buNone/>
            </a:pPr>
            <a:r>
              <a:rPr lang="pl-PL" sz="1600" dirty="0" smtClean="0">
                <a:latin typeface="Calibri Light" pitchFamily="34" charset="0"/>
                <a:cs typeface="Calibri Light" pitchFamily="34" charset="0"/>
              </a:rPr>
              <a:t>Kodeks pracy mówi również o ochronie pracowników przed molestowaniem seksualnym. Wśród zapisów o dyskryminacji znajdujemy taki ustęp:</a:t>
            </a:r>
            <a:endParaRPr lang="pl-PL" sz="1800" dirty="0">
              <a:latin typeface="Calibri Light" pitchFamily="34" charset="0"/>
              <a:cs typeface="Calibri Light" pitchFamily="34" charset="0"/>
            </a:endParaRPr>
          </a:p>
          <a:p>
            <a:pPr lvl="0" indent="-163513" algn="just">
              <a:buNone/>
            </a:pP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22</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molestowaniem seksualnym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6" name="pole tekstowe 5"/>
          <p:cNvSpPr txBox="1"/>
          <p:nvPr/>
        </p:nvSpPr>
        <p:spPr>
          <a:xfrm>
            <a:off x="3131840" y="2067694"/>
            <a:ext cx="5760640" cy="1906905"/>
          </a:xfrm>
          <a:prstGeom prst="wedgeRoundRectCallout">
            <a:avLst>
              <a:gd name="adj1" fmla="val -45219"/>
              <a:gd name="adj2" fmla="val 93404"/>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algn="ctr"/>
            <a:endParaRPr lang="pl-PL" sz="800" i="1" dirty="0" smtClean="0">
              <a:solidFill>
                <a:schemeClr val="bg1">
                  <a:lumMod val="85000"/>
                </a:schemeClr>
              </a:solidFill>
              <a:latin typeface="Calibri Light" pitchFamily="34" charset="0"/>
              <a:cs typeface="Calibri Light" pitchFamily="34" charset="0"/>
            </a:endParaRPr>
          </a:p>
          <a:p>
            <a:pPr algn="just"/>
            <a:r>
              <a:rPr lang="pl-PL" sz="1400" i="1" dirty="0">
                <a:solidFill>
                  <a:schemeClr val="bg1">
                    <a:lumMod val="95000"/>
                  </a:schemeClr>
                </a:solidFill>
                <a:latin typeface="Calibri Light" pitchFamily="34" charset="0"/>
                <a:cs typeface="Calibri Light" pitchFamily="34" charset="0"/>
              </a:rPr>
              <a:t>Dyskryminowaniem ze względu na płeć jest także każde niepożądane zachowanie o charakterze seksualnym lub odnoszące się do płci pracownika, którego celem lub skutkiem jest naruszenie godności pracownika, w szczególności stworzenie wobec niego zastraszającej, wrogiej, poniżającej, upokarzającej lub uwłaczającej atmosfery; na zachowanie to mogą się składać fizyczne, werbalne lub pozawerbalne elementy (molestowanie seksualne).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p:cNvSpPr>
            <a:spLocks noGrp="1"/>
          </p:cNvSpPr>
          <p:nvPr>
            <p:ph idx="1"/>
          </p:nvPr>
        </p:nvSpPr>
        <p:spPr>
          <a:xfrm>
            <a:off x="2051720" y="1275606"/>
            <a:ext cx="6733256" cy="3528392"/>
          </a:xfrm>
        </p:spPr>
        <p:txBody>
          <a:bodyPr>
            <a:noAutofit/>
          </a:bodyPr>
          <a:lstStyle/>
          <a:p>
            <a:pPr marL="3175" indent="-3175" algn="just">
              <a:buNone/>
            </a:pPr>
            <a:r>
              <a:rPr lang="pl-PL" sz="1600" dirty="0" smtClean="0">
                <a:latin typeface="Calibri Light" pitchFamily="34" charset="0"/>
                <a:cs typeface="Calibri Light" pitchFamily="34" charset="0"/>
              </a:rPr>
              <a:t>Wszystkie przepisy dotyczące dyskryminacji są na tyle rozległe i szczegółowe, że przywoływanie ich w tym miejscu, bez kontekstu konkretnego przypadku nie miało by sensu. Pozwolimy sobie zatem zaznaczyć jedynie, że:</a:t>
            </a:r>
          </a:p>
          <a:p>
            <a:pPr marL="449263" indent="-182563" algn="just"/>
            <a:r>
              <a:rPr lang="pl-PL" sz="1600" dirty="0" smtClean="0">
                <a:latin typeface="Calibri Light" pitchFamily="34" charset="0"/>
                <a:cs typeface="Calibri Light" pitchFamily="34" charset="0"/>
              </a:rPr>
              <a:t>ochronę przed moletowaniem seksualnym wprowadzają również zapisy </a:t>
            </a:r>
            <a:r>
              <a:rPr lang="pl-PL" sz="1600" b="1" dirty="0" smtClean="0">
                <a:latin typeface="Calibri Light" pitchFamily="34" charset="0"/>
                <a:cs typeface="Calibri Light" pitchFamily="34" charset="0"/>
              </a:rPr>
              <a:t>Kodeksu cywilnego</a:t>
            </a:r>
            <a:r>
              <a:rPr lang="pl-PL" sz="1600" dirty="0" smtClean="0">
                <a:latin typeface="Calibri Light" pitchFamily="34" charset="0"/>
                <a:cs typeface="Calibri Light" pitchFamily="34" charset="0"/>
              </a:rPr>
              <a:t> w miejscach poświęconych ochronie dóbr osobistych;</a:t>
            </a:r>
          </a:p>
          <a:p>
            <a:pPr marL="449263" indent="-182563" algn="just"/>
            <a:r>
              <a:rPr lang="pl-PL" sz="1600" dirty="0" smtClean="0">
                <a:latin typeface="Calibri Light" pitchFamily="34" charset="0"/>
                <a:cs typeface="Calibri Light" pitchFamily="34" charset="0"/>
              </a:rPr>
              <a:t>w przeciwieństwie </a:t>
            </a:r>
            <a:r>
              <a:rPr lang="pl-PL" sz="1600" dirty="0">
                <a:latin typeface="Calibri Light" pitchFamily="34" charset="0"/>
                <a:cs typeface="Calibri Light" pitchFamily="34" charset="0"/>
              </a:rPr>
              <a:t>do mobbingu, </a:t>
            </a:r>
            <a:r>
              <a:rPr lang="pl-PL" sz="1600" dirty="0" smtClean="0">
                <a:latin typeface="Calibri Light" pitchFamily="34" charset="0"/>
                <a:cs typeface="Calibri Light" pitchFamily="34" charset="0"/>
              </a:rPr>
              <a:t>który jak pamiętamy jest z definicji zjawiskiem długotrwałym, </a:t>
            </a:r>
            <a:r>
              <a:rPr lang="pl-PL" sz="1600" b="1" dirty="0" smtClean="0">
                <a:latin typeface="Calibri Light" pitchFamily="34" charset="0"/>
                <a:cs typeface="Calibri Light" pitchFamily="34" charset="0"/>
              </a:rPr>
              <a:t>molestowaniem </a:t>
            </a:r>
            <a:r>
              <a:rPr lang="pl-PL" sz="1600" b="1" dirty="0">
                <a:latin typeface="Calibri Light" pitchFamily="34" charset="0"/>
                <a:cs typeface="Calibri Light" pitchFamily="34" charset="0"/>
              </a:rPr>
              <a:t>seksualnym może być nawet jednokrotne zachowanie </a:t>
            </a:r>
            <a:r>
              <a:rPr lang="pl-PL" sz="1600" dirty="0">
                <a:latin typeface="Calibri Light" pitchFamily="34" charset="0"/>
                <a:cs typeface="Calibri Light" pitchFamily="34" charset="0"/>
              </a:rPr>
              <a:t>mieszczące się w przytoczonej wyżej </a:t>
            </a:r>
            <a:r>
              <a:rPr lang="pl-PL" sz="1600" dirty="0" smtClean="0">
                <a:latin typeface="Calibri Light" pitchFamily="34" charset="0"/>
                <a:cs typeface="Calibri Light" pitchFamily="34" charset="0"/>
              </a:rPr>
              <a:t>definicji</a:t>
            </a:r>
            <a:r>
              <a:rPr lang="pl-PL" sz="1600" dirty="0">
                <a:latin typeface="Calibri Light" pitchFamily="34" charset="0"/>
                <a:cs typeface="Calibri Light" pitchFamily="34" charset="0"/>
              </a:rPr>
              <a:t>;</a:t>
            </a:r>
            <a:endParaRPr lang="pl-PL" sz="1600" dirty="0" smtClean="0">
              <a:latin typeface="Calibri Light" pitchFamily="34" charset="0"/>
              <a:cs typeface="Calibri Light" pitchFamily="34" charset="0"/>
            </a:endParaRPr>
          </a:p>
          <a:p>
            <a:pPr marL="449263" indent="-182563" algn="just"/>
            <a:r>
              <a:rPr lang="pl-PL" sz="1600" dirty="0" smtClean="0">
                <a:latin typeface="Calibri Light" pitchFamily="34" charset="0"/>
                <a:cs typeface="Calibri Light" pitchFamily="34" charset="0"/>
              </a:rPr>
              <a:t>w związku z tym, że pracodawca jest zobowiązany do przeciwdziałania dyskryminacji, zapewnienia bezpiecznych warunków pracy oraz aktywnego wpływania na </a:t>
            </a:r>
            <a:r>
              <a:rPr lang="pl-PL" sz="1600" dirty="0" smtClean="0">
                <a:latin typeface="Calibri Light" pitchFamily="34" charset="0"/>
                <a:cs typeface="Calibri Light" pitchFamily="34" charset="0"/>
              </a:rPr>
              <a:t>kształtowanie w zakładzie pracy zasad współżycia społecznego </a:t>
            </a:r>
            <a:r>
              <a:rPr lang="pl-PL" sz="1600" b="1" dirty="0" smtClean="0">
                <a:latin typeface="Calibri Light" pitchFamily="34" charset="0"/>
                <a:cs typeface="Calibri Light" pitchFamily="34" charset="0"/>
              </a:rPr>
              <a:t>odpowiedzialność za mobbing czy molestowanie seksualne </a:t>
            </a:r>
            <a:br>
              <a:rPr lang="pl-PL" sz="1600" b="1" dirty="0" smtClean="0">
                <a:latin typeface="Calibri Light" pitchFamily="34" charset="0"/>
                <a:cs typeface="Calibri Light" pitchFamily="34" charset="0"/>
              </a:rPr>
            </a:br>
            <a:r>
              <a:rPr lang="pl-PL" sz="1600" b="1" dirty="0" smtClean="0">
                <a:latin typeface="Calibri Light" pitchFamily="34" charset="0"/>
                <a:cs typeface="Calibri Light" pitchFamily="34" charset="0"/>
              </a:rPr>
              <a:t>w miejscu pracy może ponieść nie tylko sprawca takich zachowań </a:t>
            </a:r>
            <a:br>
              <a:rPr lang="pl-PL" sz="1600" b="1" dirty="0" smtClean="0">
                <a:latin typeface="Calibri Light" pitchFamily="34" charset="0"/>
                <a:cs typeface="Calibri Light" pitchFamily="34" charset="0"/>
              </a:rPr>
            </a:br>
            <a:r>
              <a:rPr lang="pl-PL" sz="1600" b="1" dirty="0" smtClean="0">
                <a:latin typeface="Calibri Light" pitchFamily="34" charset="0"/>
                <a:cs typeface="Calibri Light" pitchFamily="34" charset="0"/>
              </a:rPr>
              <a:t>ale również pracodawca.</a:t>
            </a:r>
            <a:r>
              <a:rPr lang="pl-PL" sz="1600" dirty="0" smtClean="0">
                <a:latin typeface="Calibri Light" pitchFamily="34" charset="0"/>
                <a:cs typeface="Calibri Light" pitchFamily="34" charset="0"/>
              </a:rPr>
              <a:t> </a:t>
            </a:r>
            <a:endParaRPr lang="pl-PL" sz="16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23</a:t>
            </a:fld>
            <a:endParaRPr lang="pl-PL" dirty="0"/>
          </a:p>
        </p:txBody>
      </p:sp>
      <p:sp>
        <p:nvSpPr>
          <p:cNvPr id="7" name="Tytuł 1"/>
          <p:cNvSpPr>
            <a:spLocks noGrp="1"/>
          </p:cNvSpPr>
          <p:nvPr>
            <p:ph type="title"/>
          </p:nvPr>
        </p:nvSpPr>
        <p:spPr>
          <a:xfrm>
            <a:off x="2051720" y="195486"/>
            <a:ext cx="6984776" cy="857250"/>
          </a:xfrm>
        </p:spPr>
        <p:txBody>
          <a:bodyPr>
            <a:noAutofit/>
          </a:bodyPr>
          <a:lstStyle/>
          <a:p>
            <a:pPr algn="l"/>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PRAWA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PRACOWNIKA WYNIKAJĄCE </a:t>
            </a:r>
            <a:r>
              <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Z KODEKSU </a:t>
            </a: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PRACY</a:t>
            </a:r>
            <a:b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br>
            <a:r>
              <a:rPr lang="pl-PL" sz="24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Ochrona przed molestowaniem seksualnym </a:t>
            </a:r>
            <a:endParaRPr lang="pl-PL" sz="24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PRACOWNIKA</a:t>
            </a: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buNone/>
            </a:pPr>
            <a:r>
              <a:rPr lang="pl-PL" sz="1600" dirty="0">
                <a:latin typeface="Calibri Light" pitchFamily="34" charset="0"/>
                <a:cs typeface="Calibri Light" pitchFamily="34" charset="0"/>
              </a:rPr>
              <a:t>Stosunek pracy to </a:t>
            </a:r>
            <a:r>
              <a:rPr lang="pl-PL" sz="1600" b="1" dirty="0">
                <a:latin typeface="Calibri Light" pitchFamily="34" charset="0"/>
                <a:cs typeface="Calibri Light" pitchFamily="34" charset="0"/>
              </a:rPr>
              <a:t>relacja dwustronna</a:t>
            </a:r>
            <a:r>
              <a:rPr lang="pl-PL" sz="1600" dirty="0">
                <a:latin typeface="Calibri Light" pitchFamily="34" charset="0"/>
                <a:cs typeface="Calibri Light" pitchFamily="34" charset="0"/>
              </a:rPr>
              <a:t>. Odpowiedzialność za jakość tej relacji leży bez wątpienia po obu stronach: tak pracodawcy, jak pracownika. Kodeks Pracy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w </a:t>
            </a:r>
            <a:r>
              <a:rPr lang="pl-PL" sz="1600" dirty="0">
                <a:latin typeface="Calibri Light" pitchFamily="34" charset="0"/>
                <a:cs typeface="Calibri Light" pitchFamily="34" charset="0"/>
              </a:rPr>
              <a:t>rozdziale opisującym obowiązki pracownika podkreśla: </a:t>
            </a: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lgn="just">
              <a:buNone/>
            </a:pPr>
            <a:r>
              <a:rPr lang="pl-PL" sz="1600" dirty="0" smtClean="0">
                <a:latin typeface="Calibri Light" pitchFamily="34" charset="0"/>
                <a:cs typeface="Calibri Light" pitchFamily="34" charset="0"/>
              </a:rPr>
              <a:t>Zdanie </a:t>
            </a:r>
            <a:r>
              <a:rPr lang="pl-PL" sz="1600" dirty="0">
                <a:latin typeface="Calibri Light" pitchFamily="34" charset="0"/>
                <a:cs typeface="Calibri Light" pitchFamily="34" charset="0"/>
              </a:rPr>
              <a:t>to oddaje istotę relacji pracowniczej. Podejmując pracę zobowiązujemy się wykonywać ją najlepiej jak umiemy, zgodnie z poleceniami i wytycznymi przełożonego. Zgadzamy się tym samym na bazowy stosunek podległości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zwierzchnictwa. </a:t>
            </a:r>
          </a:p>
          <a:p>
            <a:pPr algn="just">
              <a:spcBef>
                <a:spcPts val="600"/>
              </a:spcBef>
              <a:spcAft>
                <a:spcPts val="600"/>
              </a:spcAft>
              <a:buNone/>
            </a:pP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24</a:t>
            </a:fld>
            <a:endParaRPr lang="pl-PL" dirty="0"/>
          </a:p>
        </p:txBody>
      </p:sp>
      <p:sp>
        <p:nvSpPr>
          <p:cNvPr id="6" name="pole tekstowe 5"/>
          <p:cNvSpPr txBox="1"/>
          <p:nvPr/>
        </p:nvSpPr>
        <p:spPr>
          <a:xfrm>
            <a:off x="2915816" y="1923678"/>
            <a:ext cx="5760640" cy="1208842"/>
          </a:xfrm>
          <a:prstGeom prst="wedgeRoundRectCallout">
            <a:avLst>
              <a:gd name="adj1" fmla="val -41469"/>
              <a:gd name="adj2" fmla="val 86257"/>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marL="3175" indent="-3175" algn="just">
              <a:buNone/>
            </a:pPr>
            <a:endParaRPr lang="pl-PL" sz="900" b="1" i="1" dirty="0" smtClean="0">
              <a:solidFill>
                <a:schemeClr val="bg1">
                  <a:lumMod val="85000"/>
                </a:schemeClr>
              </a:solidFill>
              <a:latin typeface="Calibri Light" pitchFamily="34" charset="0"/>
              <a:cs typeface="Calibri Light" pitchFamily="34" charset="0"/>
            </a:endParaRPr>
          </a:p>
          <a:p>
            <a:pPr marL="3175" indent="-3175" algn="just">
              <a:buNone/>
            </a:pPr>
            <a:r>
              <a:rPr lang="pl-PL" sz="1400" b="1" i="1" dirty="0" smtClean="0">
                <a:solidFill>
                  <a:schemeClr val="bg1">
                    <a:lumMod val="85000"/>
                  </a:schemeClr>
                </a:solidFill>
                <a:latin typeface="Calibri Light" pitchFamily="34" charset="0"/>
                <a:cs typeface="Calibri Light" pitchFamily="34" charset="0"/>
              </a:rPr>
              <a:t>Pracownik jest obowiązany wykonywać pracę sumiennie i starannie oraz stosować się do poleceń przełożonych, które dotyczą pracy, jeżeli nie są one sprzeczne z przepisami prawa lub umową o pracę</a:t>
            </a:r>
            <a:r>
              <a:rPr lang="pl-PL" sz="1400" i="1" dirty="0" smtClean="0">
                <a:solidFill>
                  <a:schemeClr val="bg1">
                    <a:lumMod val="85000"/>
                  </a:schemeClr>
                </a:solidFill>
                <a:latin typeface="Calibri Light" pitchFamily="34" charset="0"/>
                <a:cs typeface="Calibri Light" pitchFamily="34" charset="0"/>
              </a:rPr>
              <a:t>.</a:t>
            </a:r>
          </a:p>
          <a:p>
            <a:pPr marL="3175" indent="-3175" algn="just">
              <a:buNone/>
            </a:pPr>
            <a:r>
              <a:rPr lang="pl-PL" sz="1400" dirty="0" smtClean="0">
                <a:solidFill>
                  <a:schemeClr val="bg1">
                    <a:lumMod val="95000"/>
                  </a:schemeClr>
                </a:solidFill>
                <a:latin typeface="Calibri Light" pitchFamily="34" charset="0"/>
                <a:cs typeface="Calibri Light" pitchFamily="34" charset="0"/>
              </a:rPr>
              <a:t> </a:t>
            </a:r>
            <a:endParaRPr lang="pl-PL" sz="1400" dirty="0">
              <a:solidFill>
                <a:schemeClr val="bg1">
                  <a:lumMod val="95000"/>
                </a:schemeClr>
              </a:solidFill>
              <a:latin typeface="Calibri Light" pitchFamily="34" charset="0"/>
              <a:cs typeface="Calibri Light"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PRACOWNIKA</a:t>
            </a:r>
          </a:p>
        </p:txBody>
      </p:sp>
      <p:sp>
        <p:nvSpPr>
          <p:cNvPr id="5" name="Symbol zastępczy zawartości 4"/>
          <p:cNvSpPr>
            <a:spLocks noGrp="1"/>
          </p:cNvSpPr>
          <p:nvPr>
            <p:ph idx="1"/>
          </p:nvPr>
        </p:nvSpPr>
        <p:spPr>
          <a:xfrm>
            <a:off x="2051720" y="1056135"/>
            <a:ext cx="6733256" cy="3747863"/>
          </a:xfrm>
        </p:spPr>
        <p:txBody>
          <a:bodyPr>
            <a:noAutofit/>
          </a:bodyPr>
          <a:lstStyle/>
          <a:p>
            <a:pPr marL="0" indent="0" algn="just">
              <a:buNone/>
            </a:pPr>
            <a:r>
              <a:rPr lang="pl-PL" sz="1600" dirty="0">
                <a:latin typeface="Calibri Light" pitchFamily="34" charset="0"/>
                <a:cs typeface="Calibri Light" pitchFamily="34" charset="0"/>
              </a:rPr>
              <a:t>Do </a:t>
            </a:r>
            <a:r>
              <a:rPr lang="pl-PL" sz="1600" b="1" dirty="0">
                <a:latin typeface="Calibri Light" pitchFamily="34" charset="0"/>
                <a:cs typeface="Calibri Light" pitchFamily="34" charset="0"/>
              </a:rPr>
              <a:t>podstawowych obowiązków pracownika </a:t>
            </a:r>
            <a:r>
              <a:rPr lang="pl-PL" sz="1600" dirty="0">
                <a:latin typeface="Calibri Light" pitchFamily="34" charset="0"/>
                <a:cs typeface="Calibri Light" pitchFamily="34" charset="0"/>
              </a:rPr>
              <a:t>Kodeks pracy zalicza</a:t>
            </a:r>
            <a:r>
              <a:rPr lang="pl-PL" sz="1600" dirty="0" smtClean="0">
                <a:latin typeface="Calibri Light" pitchFamily="34" charset="0"/>
                <a:cs typeface="Calibri Light" pitchFamily="34" charset="0"/>
              </a:rPr>
              <a:t>:</a:t>
            </a:r>
          </a:p>
          <a:p>
            <a:pPr marL="539750" lvl="0" indent="-273050" algn="just">
              <a:spcBef>
                <a:spcPts val="600"/>
              </a:spcBef>
              <a:spcAft>
                <a:spcPts val="600"/>
              </a:spcAft>
              <a:buFont typeface="+mj-lt"/>
              <a:buAutoNum type="arabicParenR"/>
            </a:pPr>
            <a:r>
              <a:rPr lang="pl-PL" sz="1600" b="1" dirty="0" smtClean="0">
                <a:latin typeface="Calibri Light" pitchFamily="34" charset="0"/>
                <a:cs typeface="Calibri Light" pitchFamily="34" charset="0"/>
              </a:rPr>
              <a:t>przestrzeganie </a:t>
            </a:r>
            <a:r>
              <a:rPr lang="pl-PL" sz="1600" b="1" dirty="0">
                <a:latin typeface="Calibri Light" pitchFamily="34" charset="0"/>
                <a:cs typeface="Calibri Light" pitchFamily="34" charset="0"/>
              </a:rPr>
              <a:t>czasu pracy</a:t>
            </a:r>
            <a:r>
              <a:rPr lang="pl-PL" sz="1600" dirty="0">
                <a:latin typeface="Calibri Light" pitchFamily="34" charset="0"/>
                <a:cs typeface="Calibri Light" pitchFamily="34" charset="0"/>
              </a:rPr>
              <a:t> ustalonego w zakładzie pracy; </a:t>
            </a:r>
          </a:p>
          <a:p>
            <a:pPr marL="539750" lvl="0" indent="-273050" algn="just">
              <a:spcBef>
                <a:spcPts val="600"/>
              </a:spcBef>
              <a:spcAft>
                <a:spcPts val="600"/>
              </a:spcAft>
              <a:buFont typeface="+mj-lt"/>
              <a:buAutoNum type="arabicParenR"/>
            </a:pPr>
            <a:r>
              <a:rPr lang="pl-PL" sz="1600" b="1" dirty="0">
                <a:latin typeface="Calibri Light" pitchFamily="34" charset="0"/>
                <a:cs typeface="Calibri Light" pitchFamily="34" charset="0"/>
              </a:rPr>
              <a:t>przestrzeganie regulaminu pracy</a:t>
            </a:r>
            <a:r>
              <a:rPr lang="pl-PL" sz="1600" dirty="0">
                <a:latin typeface="Calibri Light" pitchFamily="34" charset="0"/>
                <a:cs typeface="Calibri Light" pitchFamily="34" charset="0"/>
              </a:rPr>
              <a:t> i ustalonego w zakładzie pracy porządku; </a:t>
            </a:r>
          </a:p>
          <a:p>
            <a:pPr marL="539750" lvl="0" indent="-273050" algn="just">
              <a:spcBef>
                <a:spcPts val="600"/>
              </a:spcBef>
              <a:spcAft>
                <a:spcPts val="600"/>
              </a:spcAft>
              <a:buFont typeface="+mj-lt"/>
              <a:buAutoNum type="arabicParenR"/>
            </a:pPr>
            <a:r>
              <a:rPr lang="pl-PL" sz="1600" b="1" dirty="0">
                <a:latin typeface="Calibri Light" pitchFamily="34" charset="0"/>
                <a:cs typeface="Calibri Light" pitchFamily="34" charset="0"/>
              </a:rPr>
              <a:t>przestrzeganie przepisów oraz zasad bezpieczeństwa i higieny pracy</a:t>
            </a:r>
            <a:r>
              <a:rPr lang="pl-PL" sz="1600" dirty="0">
                <a:latin typeface="Calibri Light" pitchFamily="34" charset="0"/>
                <a:cs typeface="Calibri Light" pitchFamily="34" charset="0"/>
              </a:rPr>
              <a:t>,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a </a:t>
            </a:r>
            <a:r>
              <a:rPr lang="pl-PL" sz="1600" dirty="0">
                <a:latin typeface="Calibri Light" pitchFamily="34" charset="0"/>
                <a:cs typeface="Calibri Light" pitchFamily="34" charset="0"/>
              </a:rPr>
              <a:t>także przepisów przeciwpożarowych; </a:t>
            </a:r>
          </a:p>
          <a:p>
            <a:pPr marL="539750" lvl="0" indent="-273050" algn="just">
              <a:spcBef>
                <a:spcPts val="600"/>
              </a:spcBef>
              <a:spcAft>
                <a:spcPts val="600"/>
              </a:spcAft>
              <a:buFont typeface="+mj-lt"/>
              <a:buAutoNum type="arabicParenR"/>
            </a:pPr>
            <a:r>
              <a:rPr lang="pl-PL" sz="1600" b="1" dirty="0">
                <a:latin typeface="Calibri Light" pitchFamily="34" charset="0"/>
                <a:cs typeface="Calibri Light" pitchFamily="34" charset="0"/>
              </a:rPr>
              <a:t>dbanie o dobro zakładu pracy</a:t>
            </a:r>
            <a:r>
              <a:rPr lang="pl-PL" sz="1600" dirty="0">
                <a:latin typeface="Calibri Light" pitchFamily="34" charset="0"/>
                <a:cs typeface="Calibri Light" pitchFamily="34" charset="0"/>
              </a:rPr>
              <a:t>, chronienie jego mienia oraz zachowanie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w </a:t>
            </a:r>
            <a:r>
              <a:rPr lang="pl-PL" sz="1600" dirty="0">
                <a:latin typeface="Calibri Light" pitchFamily="34" charset="0"/>
                <a:cs typeface="Calibri Light" pitchFamily="34" charset="0"/>
              </a:rPr>
              <a:t>tajemnicy informacji, których ujawnienie mogłoby narazić pracodawcę na szkodę; </a:t>
            </a:r>
          </a:p>
          <a:p>
            <a:pPr marL="539750" lvl="0" indent="-273050" algn="just">
              <a:spcBef>
                <a:spcPts val="600"/>
              </a:spcBef>
              <a:spcAft>
                <a:spcPts val="600"/>
              </a:spcAft>
              <a:buFont typeface="+mj-lt"/>
              <a:buAutoNum type="arabicParenR"/>
            </a:pPr>
            <a:r>
              <a:rPr lang="pl-PL" sz="1600" b="1" dirty="0">
                <a:latin typeface="Calibri Light" pitchFamily="34" charset="0"/>
                <a:cs typeface="Calibri Light" pitchFamily="34" charset="0"/>
              </a:rPr>
              <a:t>przestrzeganie tajemnicy </a:t>
            </a:r>
            <a:r>
              <a:rPr lang="pl-PL" sz="1600" dirty="0">
                <a:latin typeface="Calibri Light" pitchFamily="34" charset="0"/>
                <a:cs typeface="Calibri Light" pitchFamily="34" charset="0"/>
              </a:rPr>
              <a:t>określonej w odrębnych przepisach; </a:t>
            </a:r>
          </a:p>
          <a:p>
            <a:pPr marL="539750" lvl="0" indent="-273050" algn="just">
              <a:spcBef>
                <a:spcPts val="600"/>
              </a:spcBef>
              <a:spcAft>
                <a:spcPts val="600"/>
              </a:spcAft>
              <a:buFont typeface="+mj-lt"/>
              <a:buAutoNum type="arabicParenR"/>
            </a:pPr>
            <a:r>
              <a:rPr lang="pl-PL" sz="1600" dirty="0">
                <a:latin typeface="Calibri Light" pitchFamily="34" charset="0"/>
                <a:cs typeface="Calibri Light" pitchFamily="34" charset="0"/>
              </a:rPr>
              <a:t>przestrzeganie w zakładzie pracy </a:t>
            </a:r>
            <a:r>
              <a:rPr lang="pl-PL" sz="1600" b="1" dirty="0">
                <a:latin typeface="Calibri Light" pitchFamily="34" charset="0"/>
                <a:cs typeface="Calibri Light" pitchFamily="34" charset="0"/>
              </a:rPr>
              <a:t>zasad współżycia społecznego</a:t>
            </a:r>
            <a:r>
              <a:rPr lang="pl-PL" sz="1600" dirty="0">
                <a:latin typeface="Calibri Light" pitchFamily="34" charset="0"/>
                <a:cs typeface="Calibri Light" pitchFamily="34" charset="0"/>
              </a:rPr>
              <a:t>.</a:t>
            </a: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25</a:t>
            </a:fld>
            <a:endParaRPr lang="pl-PL"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PRACOWNIKA</a:t>
            </a: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spcBef>
                <a:spcPts val="600"/>
              </a:spcBef>
              <a:spcAft>
                <a:spcPts val="600"/>
              </a:spcAft>
              <a:buNone/>
            </a:pPr>
            <a:r>
              <a:rPr lang="pl-PL" sz="1600" dirty="0">
                <a:latin typeface="Calibri Light" pitchFamily="34" charset="0"/>
                <a:cs typeface="Calibri Light" pitchFamily="34" charset="0"/>
              </a:rPr>
              <a:t>Dodatkowe zapisy akcentują obowiązki pracownika związane z dbałością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o </a:t>
            </a:r>
            <a:r>
              <a:rPr lang="pl-PL" sz="1600" dirty="0">
                <a:latin typeface="Calibri Light" pitchFamily="34" charset="0"/>
                <a:cs typeface="Calibri Light" pitchFamily="34" charset="0"/>
              </a:rPr>
              <a:t>bezpieczeństwo. W szczególności pracownik jest obowiązany: </a:t>
            </a:r>
          </a:p>
          <a:p>
            <a:pPr lvl="0" indent="-257175">
              <a:spcBef>
                <a:spcPts val="600"/>
              </a:spcBef>
              <a:spcAft>
                <a:spcPts val="600"/>
              </a:spcAft>
            </a:pPr>
            <a:r>
              <a:rPr lang="pl-PL" sz="1600" b="1" dirty="0">
                <a:latin typeface="Calibri Light" pitchFamily="34" charset="0"/>
                <a:cs typeface="Calibri Light" pitchFamily="34" charset="0"/>
              </a:rPr>
              <a:t>znać przepisy i zasady bezpieczeństwa i higieny pracy</a:t>
            </a:r>
            <a:r>
              <a:rPr lang="pl-PL" sz="1600" dirty="0">
                <a:latin typeface="Calibri Light" pitchFamily="34" charset="0"/>
                <a:cs typeface="Calibri Light" pitchFamily="34" charset="0"/>
              </a:rPr>
              <a:t>, brać udział w szkoleniu i instruktażu z tego zakresu oraz poddawać się wymaganym egzaminom sprawdzającym; </a:t>
            </a:r>
          </a:p>
          <a:p>
            <a:pPr lvl="0" indent="-257175">
              <a:spcBef>
                <a:spcPts val="600"/>
              </a:spcBef>
              <a:spcAft>
                <a:spcPts val="600"/>
              </a:spcAft>
            </a:pPr>
            <a:r>
              <a:rPr lang="pl-PL" sz="1600" b="1" dirty="0">
                <a:latin typeface="Calibri Light" pitchFamily="34" charset="0"/>
                <a:cs typeface="Calibri Light" pitchFamily="34" charset="0"/>
              </a:rPr>
              <a:t>wykonywać pracę w sposób zgodny z przepisami i zasadami bezpieczeństwa</a:t>
            </a:r>
            <a:r>
              <a:rPr lang="pl-PL" sz="1600" dirty="0">
                <a:latin typeface="Calibri Light" pitchFamily="34" charset="0"/>
                <a:cs typeface="Calibri Light" pitchFamily="34" charset="0"/>
              </a:rPr>
              <a:t>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higieny pracy oraz stosować się do wydawanych w tym zakresie poleceń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wskazówek przełożonych; </a:t>
            </a:r>
          </a:p>
          <a:p>
            <a:pPr lvl="0" indent="-257175">
              <a:spcBef>
                <a:spcPts val="600"/>
              </a:spcBef>
              <a:spcAft>
                <a:spcPts val="600"/>
              </a:spcAft>
            </a:pPr>
            <a:r>
              <a:rPr lang="pl-PL" sz="1600" b="1" dirty="0">
                <a:latin typeface="Calibri Light" pitchFamily="34" charset="0"/>
                <a:cs typeface="Calibri Light" pitchFamily="34" charset="0"/>
              </a:rPr>
              <a:t>dbać o należyty stan maszyn, urządzeń, narzędzi i sprzętu</a:t>
            </a:r>
            <a:r>
              <a:rPr lang="pl-PL" sz="1600" dirty="0">
                <a:latin typeface="Calibri Light" pitchFamily="34" charset="0"/>
                <a:cs typeface="Calibri Light" pitchFamily="34" charset="0"/>
              </a:rPr>
              <a:t> oraz o porządek </a:t>
            </a:r>
            <a:r>
              <a:rPr lang="pl-PL" sz="1600" dirty="0" smtClean="0">
                <a:latin typeface="Calibri Light" pitchFamily="34" charset="0"/>
                <a:cs typeface="Calibri Light" pitchFamily="34" charset="0"/>
              </a:rPr>
              <a:t/>
            </a:r>
            <a:br>
              <a:rPr lang="pl-PL" sz="1600" dirty="0" smtClean="0">
                <a:latin typeface="Calibri Light" pitchFamily="34" charset="0"/>
                <a:cs typeface="Calibri Light" pitchFamily="34" charset="0"/>
              </a:rPr>
            </a:br>
            <a:r>
              <a:rPr lang="pl-PL" sz="1600" dirty="0" smtClean="0">
                <a:latin typeface="Calibri Light" pitchFamily="34" charset="0"/>
                <a:cs typeface="Calibri Light" pitchFamily="34" charset="0"/>
              </a:rPr>
              <a:t>i </a:t>
            </a:r>
            <a:r>
              <a:rPr lang="pl-PL" sz="1600" dirty="0">
                <a:latin typeface="Calibri Light" pitchFamily="34" charset="0"/>
                <a:cs typeface="Calibri Light" pitchFamily="34" charset="0"/>
              </a:rPr>
              <a:t>ład w miejscu pracy; </a:t>
            </a:r>
          </a:p>
          <a:p>
            <a:pPr lvl="0"/>
            <a:endParaRPr lang="pl-PL" sz="1600" dirty="0"/>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26</a:t>
            </a:fld>
            <a:endParaRPr lang="pl-PL"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PRACOWNIKA</a:t>
            </a:r>
          </a:p>
        </p:txBody>
      </p:sp>
      <p:sp>
        <p:nvSpPr>
          <p:cNvPr id="5" name="Symbol zastępczy zawartości 4"/>
          <p:cNvSpPr>
            <a:spLocks noGrp="1"/>
          </p:cNvSpPr>
          <p:nvPr>
            <p:ph idx="1"/>
          </p:nvPr>
        </p:nvSpPr>
        <p:spPr>
          <a:xfrm>
            <a:off x="2051720" y="1056135"/>
            <a:ext cx="6733256" cy="3747863"/>
          </a:xfrm>
        </p:spPr>
        <p:txBody>
          <a:bodyPr>
            <a:noAutofit/>
          </a:bodyPr>
          <a:lstStyle/>
          <a:p>
            <a:pPr lvl="0" indent="-257175">
              <a:spcBef>
                <a:spcPts val="600"/>
              </a:spcBef>
              <a:spcAft>
                <a:spcPts val="600"/>
              </a:spcAft>
            </a:pPr>
            <a:r>
              <a:rPr lang="pl-PL" sz="1600" b="1" dirty="0">
                <a:latin typeface="Calibri Light" pitchFamily="34" charset="0"/>
                <a:cs typeface="Calibri Light" pitchFamily="34" charset="0"/>
              </a:rPr>
              <a:t>stosować środki ochrony zbiorowej, a także używać przydzielonych środków ochrony indywidualnej </a:t>
            </a:r>
            <a:r>
              <a:rPr lang="pl-PL" sz="1600" dirty="0">
                <a:latin typeface="Calibri Light" pitchFamily="34" charset="0"/>
                <a:cs typeface="Calibri Light" pitchFamily="34" charset="0"/>
              </a:rPr>
              <a:t>oraz odzieży i obuwia roboczego, zgodnie z ich przeznaczeniem; </a:t>
            </a:r>
          </a:p>
          <a:p>
            <a:pPr lvl="0" indent="-257175">
              <a:spcBef>
                <a:spcPts val="600"/>
              </a:spcBef>
              <a:spcAft>
                <a:spcPts val="600"/>
              </a:spcAft>
            </a:pPr>
            <a:r>
              <a:rPr lang="pl-PL" sz="1600" dirty="0">
                <a:latin typeface="Calibri Light" pitchFamily="34" charset="0"/>
                <a:cs typeface="Calibri Light" pitchFamily="34" charset="0"/>
              </a:rPr>
              <a:t>poddawać się wstępnym, okresowym i kontrolnym oraz innym </a:t>
            </a:r>
            <a:r>
              <a:rPr lang="pl-PL" sz="1600" b="1" dirty="0">
                <a:latin typeface="Calibri Light" pitchFamily="34" charset="0"/>
                <a:cs typeface="Calibri Light" pitchFamily="34" charset="0"/>
              </a:rPr>
              <a:t>zaleconym badaniom lekarskim i stosować się do wskazań lekarskich;</a:t>
            </a:r>
            <a:r>
              <a:rPr lang="pl-PL" sz="1600" dirty="0">
                <a:latin typeface="Calibri Light" pitchFamily="34" charset="0"/>
                <a:cs typeface="Calibri Light" pitchFamily="34" charset="0"/>
              </a:rPr>
              <a:t> </a:t>
            </a:r>
          </a:p>
          <a:p>
            <a:pPr lvl="0" indent="-257175">
              <a:spcBef>
                <a:spcPts val="600"/>
              </a:spcBef>
              <a:spcAft>
                <a:spcPts val="600"/>
              </a:spcAft>
            </a:pPr>
            <a:r>
              <a:rPr lang="pl-PL" sz="1600" b="1" dirty="0">
                <a:latin typeface="Calibri Light" pitchFamily="34" charset="0"/>
                <a:cs typeface="Calibri Light" pitchFamily="34" charset="0"/>
              </a:rPr>
              <a:t>niezwłocznie zawiadomić przełożonego o zauważonym w zakładzie pracy wypadku albo zagrożeniu życia lub zdrowia</a:t>
            </a:r>
            <a:r>
              <a:rPr lang="pl-PL" sz="1600" dirty="0">
                <a:latin typeface="Calibri Light" pitchFamily="34" charset="0"/>
                <a:cs typeface="Calibri Light" pitchFamily="34" charset="0"/>
              </a:rPr>
              <a:t> ludzkiego oraz ostrzec współpracowników, a także inne osoby znajdujące się w rejonie zagrożenia, o grożącym im niebezpieczeństwie; </a:t>
            </a:r>
          </a:p>
          <a:p>
            <a:pPr lvl="0" indent="-257175">
              <a:spcBef>
                <a:spcPts val="600"/>
              </a:spcBef>
              <a:spcAft>
                <a:spcPts val="600"/>
              </a:spcAft>
            </a:pPr>
            <a:r>
              <a:rPr lang="pl-PL" sz="1600" b="1" dirty="0">
                <a:latin typeface="Calibri Light" pitchFamily="34" charset="0"/>
                <a:cs typeface="Calibri Light" pitchFamily="34" charset="0"/>
              </a:rPr>
              <a:t>współdziałać z pracodawcą i przełożonymi w wypełnianiu obowiązków dotyczących bezpieczeństwa i higieny pracy.</a:t>
            </a:r>
            <a:endParaRPr lang="pl-PL" sz="1600" dirty="0">
              <a:latin typeface="Calibri Light" pitchFamily="34" charset="0"/>
              <a:cs typeface="Calibri Light" pitchFamily="34" charset="0"/>
            </a:endParaRPr>
          </a:p>
          <a:p>
            <a:pPr lvl="0"/>
            <a:endParaRPr lang="pl-PL" sz="1600" dirty="0"/>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27</a:t>
            </a:fld>
            <a:endParaRPr lang="pl-PL"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OBOWIĄZKI PRACOWNIKA</a:t>
            </a:r>
          </a:p>
        </p:txBody>
      </p:sp>
      <p:sp>
        <p:nvSpPr>
          <p:cNvPr id="5" name="Symbol zastępczy zawartości 4"/>
          <p:cNvSpPr>
            <a:spLocks noGrp="1"/>
          </p:cNvSpPr>
          <p:nvPr>
            <p:ph idx="1"/>
          </p:nvPr>
        </p:nvSpPr>
        <p:spPr>
          <a:xfrm>
            <a:off x="2051720" y="1056135"/>
            <a:ext cx="6733256" cy="3747863"/>
          </a:xfrm>
        </p:spPr>
        <p:txBody>
          <a:bodyPr>
            <a:noAutofit/>
          </a:bodyPr>
          <a:lstStyle/>
          <a:p>
            <a:pPr marL="3175" indent="-3175" algn="just">
              <a:buNone/>
            </a:pPr>
            <a:r>
              <a:rPr lang="pl-PL" sz="1600" dirty="0">
                <a:latin typeface="Calibri Light" pitchFamily="34" charset="0"/>
                <a:cs typeface="Calibri Light" pitchFamily="34" charset="0"/>
              </a:rPr>
              <a:t>Powyżej wymieniono tylko podstawowe zapisy związane z obowiązkami pracownika względem pracodawcy. Źródłem kolejnych regulacji może być również zakładowy </a:t>
            </a:r>
            <a:r>
              <a:rPr lang="pl-PL" sz="1600" b="1" dirty="0">
                <a:latin typeface="Calibri Light" pitchFamily="34" charset="0"/>
                <a:cs typeface="Calibri Light" pitchFamily="34" charset="0"/>
              </a:rPr>
              <a:t>Regulamin pracy </a:t>
            </a:r>
            <a:r>
              <a:rPr lang="pl-PL" sz="1600" dirty="0">
                <a:latin typeface="Calibri Light" pitchFamily="34" charset="0"/>
                <a:cs typeface="Calibri Light" pitchFamily="34" charset="0"/>
              </a:rPr>
              <a:t>oraz oczywiście zapisy </a:t>
            </a:r>
            <a:r>
              <a:rPr lang="pl-PL" sz="1600" b="1" dirty="0">
                <a:latin typeface="Calibri Light" pitchFamily="34" charset="0"/>
                <a:cs typeface="Calibri Light" pitchFamily="34" charset="0"/>
              </a:rPr>
              <a:t>umowy o pracę</a:t>
            </a:r>
            <a:r>
              <a:rPr lang="pl-PL" sz="1600" dirty="0">
                <a:latin typeface="Calibri Light" pitchFamily="34" charset="0"/>
                <a:cs typeface="Calibri Light" pitchFamily="34" charset="0"/>
              </a:rPr>
              <a:t>. Podsumowując rozważania o prawach i obowiązkach pracownika chcemy raz jeszcze podkreślić:</a:t>
            </a:r>
          </a:p>
          <a:p>
            <a:pPr marL="3175" indent="-3175" algn="just">
              <a:buNone/>
            </a:pPr>
            <a:endParaRPr lang="pl-PL" sz="1600" dirty="0" smtClean="0">
              <a:latin typeface="Calibri Light" pitchFamily="34" charset="0"/>
              <a:cs typeface="Calibri Light" pitchFamily="34" charset="0"/>
            </a:endParaRPr>
          </a:p>
          <a:p>
            <a:pPr marL="3175" indent="-3175" algn="just">
              <a:buNone/>
            </a:pPr>
            <a:endParaRPr lang="pl-PL" sz="1600" dirty="0">
              <a:latin typeface="Calibri Light" pitchFamily="34" charset="0"/>
              <a:cs typeface="Calibri Light" pitchFamily="34" charset="0"/>
            </a:endParaRPr>
          </a:p>
          <a:p>
            <a:pPr marL="3175" indent="-3175" algn="just">
              <a:buNone/>
            </a:pPr>
            <a:endParaRPr lang="pl-PL" sz="1600" dirty="0" smtClean="0">
              <a:latin typeface="Calibri Light" pitchFamily="34" charset="0"/>
              <a:cs typeface="Calibri Light" pitchFamily="34" charset="0"/>
            </a:endParaRPr>
          </a:p>
          <a:p>
            <a:pPr marL="3175" indent="-3175" algn="just">
              <a:buNone/>
            </a:pPr>
            <a:endParaRPr lang="pl-PL" sz="1600" dirty="0">
              <a:latin typeface="Calibri Light" pitchFamily="34" charset="0"/>
              <a:cs typeface="Calibri Light" pitchFamily="34" charset="0"/>
            </a:endParaRPr>
          </a:p>
          <a:p>
            <a:pPr marL="3175" indent="-3175" algn="just">
              <a:buNone/>
            </a:pPr>
            <a:r>
              <a:rPr lang="pl-PL" sz="1600" dirty="0" smtClean="0">
                <a:latin typeface="Calibri Light" pitchFamily="34" charset="0"/>
                <a:cs typeface="Calibri Light" pitchFamily="34" charset="0"/>
              </a:rPr>
              <a:t>Dobre </a:t>
            </a:r>
            <a:r>
              <a:rPr lang="pl-PL" sz="1600" dirty="0">
                <a:latin typeface="Calibri Light" pitchFamily="34" charset="0"/>
                <a:cs typeface="Calibri Light" pitchFamily="34" charset="0"/>
              </a:rPr>
              <a:t>miejsce pracy to stanowisko utworzone i prowadzone na podstawie </a:t>
            </a:r>
            <a:r>
              <a:rPr lang="pl-PL" sz="1600" b="1" dirty="0">
                <a:latin typeface="Calibri Light" pitchFamily="34" charset="0"/>
                <a:cs typeface="Calibri Light" pitchFamily="34" charset="0"/>
              </a:rPr>
              <a:t>dobrych przepisów</a:t>
            </a:r>
            <a:r>
              <a:rPr lang="pl-PL" sz="1600" dirty="0">
                <a:latin typeface="Calibri Light" pitchFamily="34" charset="0"/>
                <a:cs typeface="Calibri Light" pitchFamily="34" charset="0"/>
              </a:rPr>
              <a:t> (rola Państwa w kreowaniu rynku pracy), </a:t>
            </a:r>
            <a:r>
              <a:rPr lang="pl-PL" sz="1600" b="1" dirty="0">
                <a:latin typeface="Calibri Light" pitchFamily="34" charset="0"/>
                <a:cs typeface="Calibri Light" pitchFamily="34" charset="0"/>
              </a:rPr>
              <a:t>przez odpowiedzialnego i wrażliwego na kwestie jakości miejsc pracy pracodawcę</a:t>
            </a:r>
            <a:r>
              <a:rPr lang="pl-PL" sz="1600" dirty="0">
                <a:latin typeface="Calibri Light" pitchFamily="34" charset="0"/>
                <a:cs typeface="Calibri Light" pitchFamily="34" charset="0"/>
              </a:rPr>
              <a:t>, obsadzone przez </a:t>
            </a:r>
            <a:r>
              <a:rPr lang="pl-PL" sz="1600" b="1" dirty="0">
                <a:latin typeface="Calibri Light" pitchFamily="34" charset="0"/>
                <a:cs typeface="Calibri Light" pitchFamily="34" charset="0"/>
              </a:rPr>
              <a:t>rzetelnego, świadomego swoich praw i obowiązków oraz zaangażowanego pracownika</a:t>
            </a:r>
            <a:r>
              <a:rPr lang="pl-PL" sz="1600" dirty="0">
                <a:latin typeface="Calibri Light" pitchFamily="34" charset="0"/>
                <a:cs typeface="Calibri Light" pitchFamily="34" charset="0"/>
              </a:rPr>
              <a:t>.  </a:t>
            </a:r>
          </a:p>
          <a:p>
            <a:pPr lvl="0"/>
            <a:endParaRPr lang="pl-PL" sz="1600" dirty="0"/>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buNone/>
            </a:pPr>
            <a:endParaRPr lang="pl-PL" sz="1600" dirty="0" smtClean="0">
              <a:latin typeface="Calibri Light" pitchFamily="34" charset="0"/>
              <a:cs typeface="Calibri Light" pitchFamily="34" charset="0"/>
            </a:endParaRPr>
          </a:p>
          <a:p>
            <a:pPr marL="3175" indent="-3175">
              <a:buNone/>
            </a:pPr>
            <a:endParaRPr lang="pl-PL" sz="1600"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28</a:t>
            </a:fld>
            <a:endParaRPr lang="pl-PL" dirty="0"/>
          </a:p>
        </p:txBody>
      </p:sp>
      <p:sp>
        <p:nvSpPr>
          <p:cNvPr id="6" name="pole tekstowe 5"/>
          <p:cNvSpPr txBox="1"/>
          <p:nvPr/>
        </p:nvSpPr>
        <p:spPr>
          <a:xfrm>
            <a:off x="3923928" y="2211710"/>
            <a:ext cx="4752528" cy="953453"/>
          </a:xfrm>
          <a:prstGeom prst="wedgeRoundRectCallout">
            <a:avLst>
              <a:gd name="adj1" fmla="val -41469"/>
              <a:gd name="adj2" fmla="val 86257"/>
              <a:gd name="adj3" fmla="val 16667"/>
            </a:avLst>
          </a:prstGeom>
          <a:solidFill>
            <a:schemeClr val="bg1">
              <a:lumMod val="50000"/>
            </a:schemeClr>
          </a:solidFill>
          <a:ln>
            <a:noFill/>
          </a:ln>
          <a:effectLst>
            <a:outerShdw blurRad="50800" dist="38100" dir="2700000" algn="tl" rotWithShape="0">
              <a:prstClr val="black">
                <a:alpha val="40000"/>
              </a:prstClr>
            </a:outerShdw>
          </a:effectLst>
        </p:spPr>
        <p:txBody>
          <a:bodyPr wrap="square" rtlCol="0">
            <a:spAutoFit/>
          </a:bodyPr>
          <a:lstStyle/>
          <a:p>
            <a:pPr marL="3175" indent="-3175" algn="just">
              <a:buNone/>
            </a:pPr>
            <a:endParaRPr lang="pl-PL" sz="800" b="1" i="1" dirty="0" smtClean="0">
              <a:solidFill>
                <a:schemeClr val="bg1">
                  <a:lumMod val="85000"/>
                </a:schemeClr>
              </a:solidFill>
              <a:latin typeface="Calibri Light" pitchFamily="34" charset="0"/>
              <a:cs typeface="Calibri Light" pitchFamily="34" charset="0"/>
            </a:endParaRPr>
          </a:p>
          <a:p>
            <a:pPr marL="3175" indent="-3175" algn="ctr">
              <a:buNone/>
            </a:pPr>
            <a:r>
              <a:rPr lang="pl-PL" sz="1400" b="1" dirty="0" smtClean="0">
                <a:solidFill>
                  <a:schemeClr val="bg1">
                    <a:lumMod val="85000"/>
                  </a:schemeClr>
                </a:solidFill>
                <a:latin typeface="Calibri Light" pitchFamily="34" charset="0"/>
                <a:cs typeface="Calibri Light" pitchFamily="34" charset="0"/>
              </a:rPr>
              <a:t>Stosunek pracy to relacja dwustronna, a odpowiedzialność </a:t>
            </a:r>
            <a:br>
              <a:rPr lang="pl-PL" sz="1400" b="1" dirty="0" smtClean="0">
                <a:solidFill>
                  <a:schemeClr val="bg1">
                    <a:lumMod val="85000"/>
                  </a:schemeClr>
                </a:solidFill>
                <a:latin typeface="Calibri Light" pitchFamily="34" charset="0"/>
                <a:cs typeface="Calibri Light" pitchFamily="34" charset="0"/>
              </a:rPr>
            </a:br>
            <a:r>
              <a:rPr lang="pl-PL" sz="1400" b="1" dirty="0" smtClean="0">
                <a:solidFill>
                  <a:schemeClr val="bg1">
                    <a:lumMod val="85000"/>
                  </a:schemeClr>
                </a:solidFill>
                <a:latin typeface="Calibri Light" pitchFamily="34" charset="0"/>
                <a:cs typeface="Calibri Light" pitchFamily="34" charset="0"/>
              </a:rPr>
              <a:t>za jakość tej relacji leży bez wątpienia po obu jej stronach. </a:t>
            </a:r>
          </a:p>
          <a:p>
            <a:pPr marL="3175" indent="-3175" algn="just">
              <a:buNone/>
            </a:pPr>
            <a:r>
              <a:rPr lang="pl-PL" sz="1400" dirty="0" smtClean="0">
                <a:solidFill>
                  <a:schemeClr val="bg1">
                    <a:lumMod val="95000"/>
                  </a:schemeClr>
                </a:solidFill>
                <a:latin typeface="Calibri Light" pitchFamily="34" charset="0"/>
                <a:cs typeface="Calibri Light" pitchFamily="34" charset="0"/>
              </a:rPr>
              <a:t> </a:t>
            </a:r>
            <a:endParaRPr lang="pl-PL" sz="1400" dirty="0">
              <a:solidFill>
                <a:schemeClr val="bg1">
                  <a:lumMod val="95000"/>
                </a:schemeClr>
              </a:solidFill>
              <a:latin typeface="Calibri Light" pitchFamily="34" charset="0"/>
              <a:cs typeface="Calibri Light"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PODSUMOWANIE</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29</a:t>
            </a:fld>
            <a:endParaRPr lang="pl-PL" dirty="0"/>
          </a:p>
        </p:txBody>
      </p:sp>
      <p:sp>
        <p:nvSpPr>
          <p:cNvPr id="5" name="Symbol zastępczy zawartości 4"/>
          <p:cNvSpPr>
            <a:spLocks noGrp="1"/>
          </p:cNvSpPr>
          <p:nvPr>
            <p:ph idx="1"/>
          </p:nvPr>
        </p:nvSpPr>
        <p:spPr>
          <a:xfrm>
            <a:off x="2051720" y="987574"/>
            <a:ext cx="6733256" cy="3747863"/>
          </a:xfrm>
        </p:spPr>
        <p:txBody>
          <a:bodyPr>
            <a:noAutofit/>
          </a:bodyPr>
          <a:lstStyle/>
          <a:p>
            <a:pPr marL="0" indent="360363" algn="just">
              <a:spcBef>
                <a:spcPts val="600"/>
              </a:spcBef>
              <a:buNone/>
            </a:pPr>
            <a:r>
              <a:rPr lang="pl-PL" sz="1400" dirty="0">
                <a:latin typeface="Calibri Light" pitchFamily="34" charset="0"/>
                <a:cs typeface="Calibri Light" pitchFamily="34" charset="0"/>
              </a:rPr>
              <a:t>Polskie </a:t>
            </a:r>
            <a:r>
              <a:rPr lang="pl-PL" sz="1400" b="1" dirty="0">
                <a:latin typeface="Calibri Light" pitchFamily="34" charset="0"/>
                <a:cs typeface="Calibri Light" pitchFamily="34" charset="0"/>
              </a:rPr>
              <a:t>prawo pracy jest dość obszerne i bardzo szczegółowe</a:t>
            </a:r>
            <a:r>
              <a:rPr lang="pl-PL" sz="1400" dirty="0">
                <a:latin typeface="Calibri Light" pitchFamily="34" charset="0"/>
                <a:cs typeface="Calibri Light" pitchFamily="34" charset="0"/>
              </a:rPr>
              <a:t>. Co więcej, przepisom Kodeksu Pracy często towarzyszą rozporządzenia szczegółowe i inne ustawy np. regulujące zasady wykonywania poszczególnych zawodów lub prawo związkowe. Nie da się ukryć, że pełna znajomość wszystkich aktualnie obowiązujących przepisów prawa pracy i sposobów ich interpretacji to wiedza </a:t>
            </a:r>
            <a:r>
              <a:rPr lang="pl-PL" sz="1400" dirty="0" smtClean="0">
                <a:latin typeface="Calibri Light" pitchFamily="34" charset="0"/>
                <a:cs typeface="Calibri Light" pitchFamily="34" charset="0"/>
              </a:rPr>
              <a:t>rozległa i specjalistyczna. </a:t>
            </a:r>
            <a:endParaRPr lang="pl-PL" sz="1400" dirty="0">
              <a:latin typeface="Calibri Light" pitchFamily="34" charset="0"/>
              <a:cs typeface="Calibri Light" pitchFamily="34" charset="0"/>
            </a:endParaRPr>
          </a:p>
          <a:p>
            <a:pPr marL="0" indent="360363" algn="just">
              <a:spcBef>
                <a:spcPts val="600"/>
              </a:spcBef>
              <a:buNone/>
            </a:pPr>
            <a:r>
              <a:rPr lang="pl-PL" sz="1400" b="1" dirty="0">
                <a:latin typeface="Calibri Light" pitchFamily="34" charset="0"/>
                <a:cs typeface="Calibri Light" pitchFamily="34" charset="0"/>
              </a:rPr>
              <a:t>Co więc może zrobić pracownik lub pracownica by znać swoje prawa i tym samym móc </a:t>
            </a:r>
            <a:r>
              <a:rPr lang="pl-PL" sz="1400" b="1" dirty="0" smtClean="0">
                <a:latin typeface="Calibri Light" pitchFamily="34" charset="0"/>
                <a:cs typeface="Calibri Light" pitchFamily="34" charset="0"/>
              </a:rPr>
              <a:t/>
            </a:r>
            <a:br>
              <a:rPr lang="pl-PL" sz="1400" b="1" dirty="0" smtClean="0">
                <a:latin typeface="Calibri Light" pitchFamily="34" charset="0"/>
                <a:cs typeface="Calibri Light" pitchFamily="34" charset="0"/>
              </a:rPr>
            </a:br>
            <a:r>
              <a:rPr lang="pl-PL" sz="1400" b="1" dirty="0" smtClean="0">
                <a:latin typeface="Calibri Light" pitchFamily="34" charset="0"/>
                <a:cs typeface="Calibri Light" pitchFamily="34" charset="0"/>
              </a:rPr>
              <a:t>z </a:t>
            </a:r>
            <a:r>
              <a:rPr lang="pl-PL" sz="1400" b="1" dirty="0">
                <a:latin typeface="Calibri Light" pitchFamily="34" charset="0"/>
                <a:cs typeface="Calibri Light" pitchFamily="34" charset="0"/>
              </a:rPr>
              <a:t>nich w pełni skorzystać? </a:t>
            </a:r>
            <a:r>
              <a:rPr lang="pl-PL" sz="1400" dirty="0">
                <a:latin typeface="Calibri Light" pitchFamily="34" charset="0"/>
                <a:cs typeface="Calibri Light" pitchFamily="34" charset="0"/>
              </a:rPr>
              <a:t>Po pierwsze warto znać wymienione wyżej prawa podstawowe oraz obszary regulowane przez prawo pracy. Stanowią one rodzaj mapy, która może ułatwić nam poruszanie się po przepisach. Warto zapoznać się również szczegółowo z własną umową o pracę oraz regulaminem pracy danego zakładu. </a:t>
            </a:r>
          </a:p>
          <a:p>
            <a:pPr marL="0" indent="360363" algn="just">
              <a:spcBef>
                <a:spcPts val="600"/>
              </a:spcBef>
              <a:buNone/>
            </a:pPr>
            <a:r>
              <a:rPr lang="pl-PL" sz="1400" dirty="0">
                <a:latin typeface="Calibri Light" pitchFamily="34" charset="0"/>
                <a:cs typeface="Calibri Light" pitchFamily="34" charset="0"/>
              </a:rPr>
              <a:t>Szczegółowa wiedza przyda się nam wtedy, gdy zapisy umowy lub regulaminu będą budzić nasze wątpliwości lub gdy znajdziemy się w sytuacji, w której będą nas dotyczyć przepisy szczegółowe: rozwiązanie umowy, rodzicielstwo, czasowa niezdolność do pracy, naruszenie zasad równości lub bezpieczeństwa i higieny pracy itp. Wtedy nieodzowne będzie </a:t>
            </a:r>
            <a:r>
              <a:rPr lang="pl-PL" sz="1400" b="1" dirty="0">
                <a:latin typeface="Calibri Light" pitchFamily="34" charset="0"/>
                <a:cs typeface="Calibri Light" pitchFamily="34" charset="0"/>
              </a:rPr>
              <a:t>sięgnięcie do konkretnych rozdziałów Kodeksu Pracy, poradników prawnych, </a:t>
            </a:r>
            <a:r>
              <a:rPr lang="pl-PL" sz="1400" b="1" dirty="0" smtClean="0">
                <a:latin typeface="Calibri Light" pitchFamily="34" charset="0"/>
                <a:cs typeface="Calibri Light" pitchFamily="34" charset="0"/>
              </a:rPr>
              <a:t>konsultacji </a:t>
            </a:r>
            <a:r>
              <a:rPr lang="pl-PL" sz="1400" b="1" dirty="0">
                <a:latin typeface="Calibri Light" pitchFamily="34" charset="0"/>
                <a:cs typeface="Calibri Light" pitchFamily="34" charset="0"/>
              </a:rPr>
              <a:t>z przedstawicielem związku zawodowego lub z prawnikiem. </a:t>
            </a:r>
          </a:p>
          <a:p>
            <a:pPr marL="3175" indent="-3175" algn="just">
              <a:buNone/>
            </a:pPr>
            <a:endParaRPr lang="pl-PL" sz="1400" dirty="0">
              <a:latin typeface="Calibri Light" pitchFamily="34" charset="0"/>
              <a:cs typeface="Calibri Light"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PODSUMOWANIE</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30</a:t>
            </a:fld>
            <a:endParaRPr lang="pl-PL" dirty="0"/>
          </a:p>
        </p:txBody>
      </p:sp>
      <p:sp>
        <p:nvSpPr>
          <p:cNvPr id="6" name="Prostokąt 5"/>
          <p:cNvSpPr/>
          <p:nvPr/>
        </p:nvSpPr>
        <p:spPr>
          <a:xfrm>
            <a:off x="7596336" y="339502"/>
            <a:ext cx="1116730" cy="2646878"/>
          </a:xfrm>
          <a:prstGeom prst="rect">
            <a:avLst/>
          </a:prstGeom>
          <a:noFill/>
        </p:spPr>
        <p:txBody>
          <a:bodyPr wrap="square" lIns="91440" tIns="45720" rIns="91440" bIns="45720">
            <a:spAutoFit/>
          </a:bodyPr>
          <a:lstStyle/>
          <a:p>
            <a:pPr algn="ctr"/>
            <a:r>
              <a:rPr lang="pl-PL" sz="1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a:t>
            </a:r>
            <a:endParaRPr lang="pl-PL" sz="1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5" name="Symbol zastępczy zawartości 4"/>
          <p:cNvSpPr>
            <a:spLocks noGrp="1"/>
          </p:cNvSpPr>
          <p:nvPr>
            <p:ph idx="1"/>
          </p:nvPr>
        </p:nvSpPr>
        <p:spPr>
          <a:xfrm>
            <a:off x="2051720" y="1200151"/>
            <a:ext cx="6733256" cy="3747863"/>
          </a:xfrm>
        </p:spPr>
        <p:txBody>
          <a:bodyPr>
            <a:noAutofit/>
          </a:bodyPr>
          <a:lstStyle/>
          <a:p>
            <a:pPr>
              <a:buNone/>
            </a:pPr>
            <a:r>
              <a:rPr lang="pl-PL" sz="1800" dirty="0" smtClean="0">
                <a:latin typeface="Calibri Light" pitchFamily="34" charset="0"/>
                <a:cs typeface="Calibri Light" pitchFamily="34" charset="0"/>
              </a:rPr>
              <a:t>Na </a:t>
            </a:r>
            <a:r>
              <a:rPr lang="pl-PL" sz="1800" dirty="0">
                <a:latin typeface="Calibri Light" pitchFamily="34" charset="0"/>
                <a:cs typeface="Calibri Light" pitchFamily="34" charset="0"/>
              </a:rPr>
              <a:t>koniec ponownie zapraszamy do </a:t>
            </a:r>
            <a:r>
              <a:rPr lang="pl-PL" sz="1800" dirty="0" smtClean="0">
                <a:latin typeface="Calibri Light" pitchFamily="34" charset="0"/>
                <a:cs typeface="Calibri Light" pitchFamily="34" charset="0"/>
              </a:rPr>
              <a:t>refleksji:</a:t>
            </a:r>
          </a:p>
          <a:p>
            <a:pPr marL="539750" lvl="0" indent="-273050">
              <a:spcBef>
                <a:spcPts val="600"/>
              </a:spcBef>
              <a:spcAft>
                <a:spcPts val="600"/>
              </a:spcAft>
              <a:buFont typeface="+mj-lt"/>
              <a:buAutoNum type="arabicPeriod"/>
            </a:pPr>
            <a:r>
              <a:rPr lang="pl-PL" sz="1600" i="1" dirty="0" smtClean="0">
                <a:latin typeface="Calibri Light" pitchFamily="34" charset="0"/>
                <a:cs typeface="Calibri Light" pitchFamily="34" charset="0"/>
              </a:rPr>
              <a:t>Czy któryś z przywołanych w tej części przepisów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prawa zaskoczył Cię lub zdziwił?</a:t>
            </a:r>
            <a:endParaRPr lang="pl-PL" sz="1600" b="1" i="1" dirty="0">
              <a:latin typeface="Calibri Light" pitchFamily="34" charset="0"/>
              <a:cs typeface="Calibri Light" pitchFamily="34" charset="0"/>
            </a:endParaRPr>
          </a:p>
          <a:p>
            <a:pPr marL="539750" lvl="0" indent="-273050">
              <a:spcBef>
                <a:spcPts val="600"/>
              </a:spcBef>
              <a:spcAft>
                <a:spcPts val="600"/>
              </a:spcAft>
              <a:buFont typeface="+mj-lt"/>
              <a:buAutoNum type="arabicPeriod"/>
            </a:pPr>
            <a:r>
              <a:rPr lang="pl-PL" sz="1600" i="1" dirty="0" smtClean="0">
                <a:latin typeface="Calibri Light" pitchFamily="34" charset="0"/>
                <a:cs typeface="Calibri Light" pitchFamily="34" charset="0"/>
              </a:rPr>
              <a:t>Czy któreś zapisy wydały Ci się szczególnie ciekawe? </a:t>
            </a:r>
          </a:p>
          <a:p>
            <a:pPr marL="539750" lvl="0" indent="-273050">
              <a:spcBef>
                <a:spcPts val="600"/>
              </a:spcBef>
              <a:spcAft>
                <a:spcPts val="600"/>
              </a:spcAft>
              <a:buFont typeface="+mj-lt"/>
              <a:buAutoNum type="arabicPeriod"/>
            </a:pPr>
            <a:r>
              <a:rPr lang="pl-PL" sz="1600" i="1" dirty="0" smtClean="0">
                <a:latin typeface="Calibri Light" pitchFamily="34" charset="0"/>
                <a:cs typeface="Calibri Light" pitchFamily="34" charset="0"/>
              </a:rPr>
              <a:t>Czy w swoim miejscu pracy spotkał(a)ś się z naruszeniem przepisów prawa pracy lub regulacji wewnętrznych?  </a:t>
            </a:r>
          </a:p>
          <a:p>
            <a:pPr marL="539750" lvl="0" indent="-273050">
              <a:spcBef>
                <a:spcPts val="600"/>
              </a:spcBef>
              <a:spcAft>
                <a:spcPts val="600"/>
              </a:spcAft>
              <a:buFont typeface="+mj-lt"/>
              <a:buAutoNum type="arabicPeriod"/>
            </a:pPr>
            <a:r>
              <a:rPr lang="pl-PL" sz="1600" i="1" dirty="0" smtClean="0">
                <a:latin typeface="Calibri Light" pitchFamily="34" charset="0"/>
                <a:cs typeface="Calibri Light" pitchFamily="34" charset="0"/>
              </a:rPr>
              <a:t>Czy masz możliwość szybkiego i bezproblemowego zapoznania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się z regulacjami wewnętrznymi takimi jak Regulamin Pracy </a:t>
            </a:r>
            <a:br>
              <a:rPr lang="pl-PL" sz="1600" i="1" dirty="0" smtClean="0">
                <a:latin typeface="Calibri Light" pitchFamily="34" charset="0"/>
                <a:cs typeface="Calibri Light" pitchFamily="34" charset="0"/>
              </a:rPr>
            </a:br>
            <a:r>
              <a:rPr lang="pl-PL" sz="1600" i="1" dirty="0" smtClean="0">
                <a:latin typeface="Calibri Light" pitchFamily="34" charset="0"/>
                <a:cs typeface="Calibri Light" pitchFamily="34" charset="0"/>
              </a:rPr>
              <a:t>lub zakładowe przepisy antymobbingowe? </a:t>
            </a:r>
          </a:p>
          <a:p>
            <a:pPr marL="539750" lvl="0" indent="-273050">
              <a:spcBef>
                <a:spcPts val="600"/>
              </a:spcBef>
              <a:spcAft>
                <a:spcPts val="600"/>
              </a:spcAft>
              <a:buFont typeface="+mj-lt"/>
              <a:buAutoNum type="arabicPeriod"/>
            </a:pPr>
            <a:r>
              <a:rPr lang="pl-PL" sz="1600" i="1" dirty="0" smtClean="0">
                <a:latin typeface="Calibri Light" pitchFamily="34" charset="0"/>
                <a:cs typeface="Calibri Light" pitchFamily="34" charset="0"/>
              </a:rPr>
              <a:t>Do kogo zwrócił(a)byś się w pierwszej kolejności, gdybyś zaobserwował(a) naruszeni przepisów prawa pracy? </a:t>
            </a:r>
            <a:endParaRPr lang="pl-PL" sz="1600" i="1" dirty="0">
              <a:latin typeface="Calibri Light" pitchFamily="34" charset="0"/>
              <a:cs typeface="Calibri Light" pitchFamily="34" charset="0"/>
            </a:endParaRPr>
          </a:p>
          <a:p>
            <a:pPr marL="3175" indent="-3175" algn="just">
              <a:buNone/>
            </a:pPr>
            <a:endParaRPr lang="pl-PL" sz="1400" dirty="0">
              <a:latin typeface="Calibri Light" pitchFamily="34" charset="0"/>
              <a:cs typeface="Calibri Light"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1720" y="195486"/>
            <a:ext cx="6984776" cy="857250"/>
          </a:xfrm>
        </p:spPr>
        <p:txBody>
          <a:bodyPr>
            <a:normAutofit/>
          </a:bodyPr>
          <a:lstStyle/>
          <a:p>
            <a:pPr algn="l"/>
            <a:r>
              <a:rPr lang="pl-PL" sz="3600" dirty="0" smtClean="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rPr>
              <a:t>CO DALEJ? </a:t>
            </a:r>
            <a:endParaRPr lang="pl-PL" sz="3600" dirty="0">
              <a:solidFill>
                <a:schemeClr val="tx1">
                  <a:lumMod val="65000"/>
                  <a:lumOff val="35000"/>
                </a:schemeClr>
              </a:solidFill>
              <a:effectLst>
                <a:outerShdw blurRad="38100" dist="38100" dir="2700000" algn="tl">
                  <a:srgbClr val="000000">
                    <a:alpha val="43137"/>
                  </a:srgbClr>
                </a:outerShdw>
              </a:effectLst>
              <a:latin typeface="Calibri Light" pitchFamily="34" charset="0"/>
              <a:cs typeface="Calibri Light" pitchFamily="34" charset="0"/>
            </a:endParaRPr>
          </a:p>
        </p:txBody>
      </p:sp>
      <p:sp>
        <p:nvSpPr>
          <p:cNvPr id="5" name="Symbol zastępczy zawartości 4"/>
          <p:cNvSpPr>
            <a:spLocks noGrp="1"/>
          </p:cNvSpPr>
          <p:nvPr>
            <p:ph idx="1"/>
          </p:nvPr>
        </p:nvSpPr>
        <p:spPr>
          <a:xfrm>
            <a:off x="2051720" y="1200151"/>
            <a:ext cx="6733256" cy="3747863"/>
          </a:xfrm>
        </p:spPr>
        <p:txBody>
          <a:bodyPr>
            <a:noAutofit/>
          </a:bodyPr>
          <a:lstStyle/>
          <a:p>
            <a:pPr marL="536575" indent="-269875">
              <a:spcBef>
                <a:spcPts val="600"/>
              </a:spcBef>
              <a:spcAft>
                <a:spcPts val="1000"/>
              </a:spcAft>
            </a:pPr>
            <a:r>
              <a:rPr lang="pl-PL" sz="1800" dirty="0" smtClean="0">
                <a:latin typeface="Calibri Light" pitchFamily="34" charset="0"/>
                <a:cs typeface="Calibri Light" pitchFamily="34" charset="0"/>
              </a:rPr>
              <a:t>Możesz </a:t>
            </a:r>
            <a:r>
              <a:rPr lang="pl-PL" sz="1800" dirty="0">
                <a:latin typeface="Calibri Light" pitchFamily="34" charset="0"/>
                <a:cs typeface="Calibri Light" pitchFamily="34" charset="0"/>
              </a:rPr>
              <a:t>teraz podsumować informacje zdobyte w tej </a:t>
            </a:r>
            <a:r>
              <a:rPr lang="pl-PL" sz="1800" dirty="0" smtClean="0">
                <a:latin typeface="Calibri Light" pitchFamily="34" charset="0"/>
                <a:cs typeface="Calibri Light" pitchFamily="34" charset="0"/>
              </a:rPr>
              <a:t>części kursu rozwiązując </a:t>
            </a:r>
            <a:r>
              <a:rPr lang="pl-PL" sz="1800" dirty="0">
                <a:latin typeface="Calibri Light" pitchFamily="34" charset="0"/>
                <a:cs typeface="Calibri Light" pitchFamily="34" charset="0"/>
              </a:rPr>
              <a:t>przygotowany przez nas </a:t>
            </a:r>
            <a:r>
              <a:rPr lang="pl-PL" sz="1800" b="1" dirty="0" smtClean="0">
                <a:latin typeface="Calibri Light" pitchFamily="34" charset="0"/>
                <a:cs typeface="Calibri Light" pitchFamily="34" charset="0"/>
              </a:rPr>
              <a:t>quiz.</a:t>
            </a:r>
            <a:endParaRPr lang="pl-PL" sz="1800" b="1" dirty="0">
              <a:latin typeface="Calibri Light" pitchFamily="34" charset="0"/>
              <a:cs typeface="Calibri Light" pitchFamily="34" charset="0"/>
            </a:endParaRPr>
          </a:p>
          <a:p>
            <a:pPr marL="536575" indent="-269875">
              <a:spcBef>
                <a:spcPts val="600"/>
              </a:spcBef>
              <a:spcAft>
                <a:spcPts val="1000"/>
              </a:spcAft>
            </a:pPr>
            <a:r>
              <a:rPr lang="pl-PL" sz="1800" dirty="0">
                <a:latin typeface="Calibri Light" pitchFamily="34" charset="0"/>
                <a:cs typeface="Calibri Light" pitchFamily="34" charset="0"/>
              </a:rPr>
              <a:t>Zachęcamy również do zapoznania się z </a:t>
            </a:r>
            <a:r>
              <a:rPr lang="pl-PL" sz="1800" b="1" dirty="0">
                <a:latin typeface="Calibri Light" pitchFamily="34" charset="0"/>
                <a:cs typeface="Calibri Light" pitchFamily="34" charset="0"/>
              </a:rPr>
              <a:t>materiałami uzupełniającymi</a:t>
            </a:r>
            <a:r>
              <a:rPr lang="pl-PL" sz="1800" dirty="0">
                <a:latin typeface="Calibri Light" pitchFamily="34" charset="0"/>
                <a:cs typeface="Calibri Light" pitchFamily="34" charset="0"/>
              </a:rPr>
              <a:t>: tekstami źródłowymi, raportami oraz artykułami pogłębiającymi tematy poruszone </a:t>
            </a:r>
            <a:r>
              <a:rPr lang="pl-PL" sz="1800" dirty="0" smtClean="0">
                <a:latin typeface="Calibri Light" pitchFamily="34" charset="0"/>
                <a:cs typeface="Calibri Light" pitchFamily="34" charset="0"/>
              </a:rPr>
              <a:t>powyżej.</a:t>
            </a:r>
          </a:p>
          <a:p>
            <a:pPr marL="536575" indent="-269875">
              <a:spcBef>
                <a:spcPts val="600"/>
              </a:spcBef>
              <a:spcAft>
                <a:spcPts val="1000"/>
              </a:spcAft>
            </a:pPr>
            <a:r>
              <a:rPr lang="pl-PL" sz="1800" dirty="0" smtClean="0">
                <a:latin typeface="Calibri Light" pitchFamily="34" charset="0"/>
                <a:cs typeface="Calibri Light" pitchFamily="34" charset="0"/>
              </a:rPr>
              <a:t>Linki </a:t>
            </a:r>
            <a:r>
              <a:rPr lang="pl-PL" sz="1800" dirty="0">
                <a:latin typeface="Calibri Light" pitchFamily="34" charset="0"/>
                <a:cs typeface="Calibri Light" pitchFamily="34" charset="0"/>
              </a:rPr>
              <a:t>do quizu oraz materiałów uzupełniających znajdują się </a:t>
            </a:r>
            <a:r>
              <a:rPr lang="pl-PL" sz="1800" dirty="0" smtClean="0">
                <a:latin typeface="Calibri Light" pitchFamily="34" charset="0"/>
                <a:cs typeface="Calibri Light" pitchFamily="34" charset="0"/>
              </a:rPr>
              <a:t/>
            </a:r>
            <a:br>
              <a:rPr lang="pl-PL" sz="1800" dirty="0" smtClean="0">
                <a:latin typeface="Calibri Light" pitchFamily="34" charset="0"/>
                <a:cs typeface="Calibri Light" pitchFamily="34" charset="0"/>
              </a:rPr>
            </a:br>
            <a:r>
              <a:rPr lang="pl-PL" sz="1800" b="1" dirty="0" smtClean="0">
                <a:latin typeface="Calibri Light" pitchFamily="34" charset="0"/>
                <a:cs typeface="Calibri Light" pitchFamily="34" charset="0"/>
              </a:rPr>
              <a:t>pod </a:t>
            </a:r>
            <a:r>
              <a:rPr lang="pl-PL" sz="1800" b="1" dirty="0">
                <a:latin typeface="Calibri Light" pitchFamily="34" charset="0"/>
                <a:cs typeface="Calibri Light" pitchFamily="34" charset="0"/>
              </a:rPr>
              <a:t>prezentacją</a:t>
            </a:r>
            <a:r>
              <a:rPr lang="pl-PL" sz="1800" dirty="0" smtClean="0">
                <a:latin typeface="Calibri Light" pitchFamily="34" charset="0"/>
                <a:cs typeface="Calibri Light" pitchFamily="34" charset="0"/>
              </a:rPr>
              <a:t>.</a:t>
            </a:r>
          </a:p>
          <a:p>
            <a:pPr marL="609600" lvl="0">
              <a:spcBef>
                <a:spcPts val="600"/>
              </a:spcBef>
              <a:spcAft>
                <a:spcPts val="1000"/>
              </a:spcAft>
              <a:buNone/>
            </a:pPr>
            <a:endParaRPr lang="pl-PL" sz="1800" i="1" dirty="0" smtClean="0">
              <a:latin typeface="Calibri Light" pitchFamily="34" charset="0"/>
              <a:cs typeface="Calibri Light" pitchFamily="34" charset="0"/>
            </a:endParaRPr>
          </a:p>
          <a:p>
            <a:pPr marL="609600" lvl="0">
              <a:spcBef>
                <a:spcPts val="600"/>
              </a:spcBef>
              <a:spcAft>
                <a:spcPts val="1000"/>
              </a:spcAft>
              <a:buNone/>
            </a:pPr>
            <a:endParaRPr lang="pl-PL" sz="1800" i="1" dirty="0">
              <a:latin typeface="Calibri Light" pitchFamily="34" charset="0"/>
              <a:cs typeface="Calibri Light" pitchFamily="34" charset="0"/>
            </a:endParaRPr>
          </a:p>
        </p:txBody>
      </p:sp>
      <p:sp>
        <p:nvSpPr>
          <p:cNvPr id="4" name="Symbol zastępczy numeru slajdu 3"/>
          <p:cNvSpPr>
            <a:spLocks noGrp="1"/>
          </p:cNvSpPr>
          <p:nvPr>
            <p:ph type="sldNum" sz="quarter" idx="12"/>
          </p:nvPr>
        </p:nvSpPr>
        <p:spPr/>
        <p:txBody>
          <a:bodyPr/>
          <a:lstStyle/>
          <a:p>
            <a:fld id="{A305EFA8-2BCF-4322-B83B-0232E2AB01E6}" type="slidenum">
              <a:rPr lang="pl-PL" smtClean="0"/>
              <a:t>31</a:t>
            </a:fld>
            <a:endParaRPr lang="pl-PL"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628104" y="2116100"/>
            <a:ext cx="5760000" cy="911300"/>
          </a:xfrm>
        </p:spPr>
        <p:txBody>
          <a:bodyPr>
            <a:normAutofit/>
          </a:bodyPr>
          <a:lstStyle/>
          <a:p>
            <a:r>
              <a:rPr lang="pl-PL" dirty="0" smtClean="0">
                <a:solidFill>
                  <a:schemeClr val="tx1">
                    <a:lumMod val="65000"/>
                    <a:lumOff val="35000"/>
                  </a:schemeClr>
                </a:solidFill>
                <a:effectLst>
                  <a:outerShdw blurRad="50800" dist="38100" dir="2700000" algn="tl" rotWithShape="0">
                    <a:prstClr val="black">
                      <a:alpha val="40000"/>
                    </a:prstClr>
                  </a:outerShdw>
                </a:effectLst>
                <a:latin typeface="Calibri Light" pitchFamily="34" charset="0"/>
                <a:cs typeface="Calibri Light" pitchFamily="34" charset="0"/>
              </a:rPr>
              <a:t>DZIĘKUJEMY ZA UWAGĘ</a:t>
            </a:r>
            <a:r>
              <a:rPr lang="pl-PL" dirty="0" smtClean="0"/>
              <a:t> </a:t>
            </a:r>
            <a:endParaRPr lang="pl-PL" dirty="0"/>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1621</TotalTime>
  <Words>1713</Words>
  <Application>Microsoft Office PowerPoint</Application>
  <PresentationFormat>Pokaz na ekranie (16:9)</PresentationFormat>
  <Paragraphs>229</Paragraphs>
  <Slides>32</Slides>
  <Notes>0</Notes>
  <HiddenSlides>0</HiddenSlides>
  <MMClips>0</MMClips>
  <ScaleCrop>false</ScaleCrop>
  <HeadingPairs>
    <vt:vector size="4" baseType="variant">
      <vt:variant>
        <vt:lpstr>Motyw</vt:lpstr>
      </vt:variant>
      <vt:variant>
        <vt:i4>1</vt:i4>
      </vt:variant>
      <vt:variant>
        <vt:lpstr>Tytuły slajdów</vt:lpstr>
      </vt:variant>
      <vt:variant>
        <vt:i4>32</vt:i4>
      </vt:variant>
    </vt:vector>
  </HeadingPairs>
  <TitlesOfParts>
    <vt:vector size="33" baseType="lpstr">
      <vt:lpstr>Motyw pakietu Office</vt:lpstr>
      <vt:lpstr>Slajd 1</vt:lpstr>
      <vt:lpstr>PRAWA I OBOWIĄZKI PRACOWNIKA  </vt:lpstr>
      <vt:lpstr>SPIS TREŚCI </vt:lpstr>
      <vt:lpstr>NA POCZĄTEK…</vt:lpstr>
      <vt:lpstr>NA POCZĄTEK…</vt:lpstr>
      <vt:lpstr>KONSTYTUCYJNA OCHRONA  PRAW PRACOWNICZYCH</vt:lpstr>
      <vt:lpstr>KONSTYTUCYJNA OCHRONA  PRAW PRACOWNICZYCH</vt:lpstr>
      <vt:lpstr>KONSTYTUCYJNA OCHRONA  PRAW PRACOWNICZYCH</vt:lpstr>
      <vt:lpstr>KONSTYTUCYJNA OCHRONA  PRAW PRACOWNICZYCH</vt:lpstr>
      <vt:lpstr>KONSTYTUCYJNA OCHRONA  PRAW PRACOWNICZYCH</vt:lpstr>
      <vt:lpstr>PRAWA PRACOWNIKA WYNIKAJĄCE Z KODEKSU PRACY Podstawowe zasady prawa pracy</vt:lpstr>
      <vt:lpstr>PRAWA PRACOWNIKA WYNIKAJĄCE Z KODEKSU PRACY Podstawowe zasady prawa pracy</vt:lpstr>
      <vt:lpstr>PRAWA PRACOWNIKA WYNIKAJĄCE Z KODEKSU PRACY Obowiązki pracodawcy </vt:lpstr>
      <vt:lpstr>PRAWA PRACOWNIKA WYNIKAJĄCE Z KODEKSU PRACY Obowiązki pracodawcy </vt:lpstr>
      <vt:lpstr>PRAWA PRACOWNIKA WYNIKAJĄCE Z KODEKSU PRACY Obowiązki pracodawcy </vt:lpstr>
      <vt:lpstr>PRAWA PRACOWNIKA WYNIKAJĄCE Z KODEKSU PRACY Obszary regulacji </vt:lpstr>
      <vt:lpstr>PRAWA PRACOWNIKA WYNIKAJĄCE Z KODEKSU PRACY Obszary regulacji </vt:lpstr>
      <vt:lpstr>PRAWA PRACOWNIKA WYNIKAJĄCE Z KODEKSU PRACY Ochrona przed mobbingiem</vt:lpstr>
      <vt:lpstr>PRAWA PRACOWNIKA WYNIKAJĄCE Z KODEKSU PRACY Ochrona przed mobbingiem</vt:lpstr>
      <vt:lpstr>PRAWA PRACOWNIKA WYNIKAJĄCE Z KODEKSU PRACY Ochrona przed mobbingiem</vt:lpstr>
      <vt:lpstr>PRAWA PRACOWNIKA WYNIKAJĄCE Z KODEKSU PRACY Ochrona przed mobbingiem</vt:lpstr>
      <vt:lpstr>PRAWA PRACOWNIKA WYNIKAJĄCE Z KODEKSU PRACY Ochrona przed molestowaniem seksualnym </vt:lpstr>
      <vt:lpstr>PRAWA PRACOWNIKA WYNIKAJĄCE Z KODEKSU PRACY Ochrona przed molestowaniem seksualnym </vt:lpstr>
      <vt:lpstr>OBOWIĄZKI PRACOWNIKA</vt:lpstr>
      <vt:lpstr>OBOWIĄZKI PRACOWNIKA</vt:lpstr>
      <vt:lpstr>OBOWIĄZKI PRACOWNIKA</vt:lpstr>
      <vt:lpstr>OBOWIĄZKI PRACOWNIKA</vt:lpstr>
      <vt:lpstr>OBOWIĄZKI PRACOWNIKA</vt:lpstr>
      <vt:lpstr>PODSUMOWANIE</vt:lpstr>
      <vt:lpstr>PODSUMOWANIE</vt:lpstr>
      <vt:lpstr>CO DALEJ? </vt:lpstr>
      <vt:lpstr>DZIĘKUJEMY ZA UWAGĘ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Ola Latocha</dc:creator>
  <cp:lastModifiedBy>Ola Latocha</cp:lastModifiedBy>
  <cp:revision>108</cp:revision>
  <dcterms:created xsi:type="dcterms:W3CDTF">2020-12-01T18:59:05Z</dcterms:created>
  <dcterms:modified xsi:type="dcterms:W3CDTF">2020-12-02T22:00:16Z</dcterms:modified>
</cp:coreProperties>
</file>